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0"/>
  </p:notesMasterIdLst>
  <p:sldIdLst>
    <p:sldId id="405" r:id="rId5"/>
    <p:sldId id="406" r:id="rId6"/>
    <p:sldId id="407" r:id="rId7"/>
    <p:sldId id="408" r:id="rId8"/>
    <p:sldId id="409" r:id="rId9"/>
    <p:sldId id="411" r:id="rId10"/>
    <p:sldId id="412" r:id="rId11"/>
    <p:sldId id="413" r:id="rId12"/>
    <p:sldId id="279" r:id="rId13"/>
    <p:sldId id="414" r:id="rId14"/>
    <p:sldId id="415" r:id="rId15"/>
    <p:sldId id="417" r:id="rId16"/>
    <p:sldId id="416" r:id="rId17"/>
    <p:sldId id="418" r:id="rId18"/>
    <p:sldId id="291" r:id="rId19"/>
    <p:sldId id="419" r:id="rId20"/>
    <p:sldId id="293" r:id="rId21"/>
    <p:sldId id="420" r:id="rId22"/>
    <p:sldId id="286" r:id="rId23"/>
    <p:sldId id="421" r:id="rId24"/>
    <p:sldId id="422" r:id="rId25"/>
    <p:sldId id="305" r:id="rId26"/>
    <p:sldId id="423" r:id="rId27"/>
    <p:sldId id="424" r:id="rId28"/>
    <p:sldId id="270"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A72A018-AF6A-354E-491C-1E591153ED57}" name="Osborne, James R MCPO USN DCNO N1 (USA)" initials="O(" userId="S::james.r.osborne.mil@us.navy.mil::db38b5b9-a24d-48a5-8eba-4cddad04ac17" providerId="AD"/>
  <p188:author id="{B4172C1D-7990-2012-66EB-C077C9C1CF0A}" name="Collins, K R (KC) PO1 USN NAVRESPRODEVCEN LA (USA)" initials="C(" userId="S::karen.r.collins4.mil@us.navy.mil::47aadf89-4291-4efb-8cce-4b07687a5e6b"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94660"/>
  </p:normalViewPr>
  <p:slideViewPr>
    <p:cSldViewPr>
      <p:cViewPr varScale="1">
        <p:scale>
          <a:sx n="149" d="100"/>
          <a:sy n="149" d="100"/>
        </p:scale>
        <p:origin x="298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8/10/relationships/authors" Target="author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CEDB4D-0AA0-4AB1-8314-363590B73539}" type="datetimeFigureOut">
              <a:rPr lang="en-US" smtClean="0"/>
              <a:t>12/8/2025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C1ADCF-32D8-418E-BB9E-77375191B9AF}" type="slidenum">
              <a:rPr lang="en-US" smtClean="0"/>
              <a:t>‹#›</a:t>
            </a:fld>
            <a:endParaRPr lang="en-US"/>
          </a:p>
        </p:txBody>
      </p:sp>
    </p:spTree>
    <p:extLst>
      <p:ext uri="{BB962C8B-B14F-4D97-AF65-F5344CB8AC3E}">
        <p14:creationId xmlns:p14="http://schemas.microsoft.com/office/powerpoint/2010/main" val="1354885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Time Required: 55 min</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572262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dirty="0">
                <a:latin typeface="Tahoma" panose="020B0604030504040204" pitchFamily="34" charset="0"/>
                <a:ea typeface="Tahoma" panose="020B0604030504040204" pitchFamily="34" charset="0"/>
                <a:cs typeface="Tahoma" panose="020B0604030504040204" pitchFamily="34" charset="0"/>
              </a:rPr>
              <a:t>Review</a:t>
            </a:r>
            <a:r>
              <a:rPr lang="en-US" baseline="0" dirty="0">
                <a:latin typeface="Tahoma" panose="020B0604030504040204" pitchFamily="34" charset="0"/>
                <a:ea typeface="Tahoma" panose="020B0604030504040204" pitchFamily="34" charset="0"/>
                <a:cs typeface="Tahoma" panose="020B0604030504040204" pitchFamily="34" charset="0"/>
              </a:rPr>
              <a:t> current </a:t>
            </a:r>
            <a:r>
              <a:rPr lang="en-US" dirty="0">
                <a:latin typeface="Tahoma" panose="020B0604030504040204" pitchFamily="34" charset="0"/>
                <a:ea typeface="Tahoma" panose="020B0604030504040204" pitchFamily="34" charset="0"/>
                <a:cs typeface="Tahoma" panose="020B0604030504040204" pitchFamily="34" charset="0"/>
              </a:rPr>
              <a:t>message traffic and/or NAVADMINS for latest directives and guidelines.</a:t>
            </a:r>
            <a:endParaRPr lang="en-US" b="1"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1397131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dirty="0">
                <a:latin typeface="Tahoma" panose="020B0604030504040204" pitchFamily="34" charset="0"/>
                <a:ea typeface="Tahoma" panose="020B0604030504040204" pitchFamily="34" charset="0"/>
                <a:cs typeface="Tahoma" panose="020B0604030504040204" pitchFamily="34" charset="0"/>
              </a:rPr>
              <a:t>The USNA offers an outstanding opportunity for qualified enlisted members of the regular Navy, Naval Reserves, Marine Corps, and other armed forces to embark on careers as officers in the U.S. Navy or U.S. Marine Corps. To receive a SECNAV nomination, a candidate must possess a combined SAT score (verbal and math) of 1050, or ACT equivalent combined score of 46 (English and math). Teacher recommendations and an interview are not required for enlisted applicants, instead, recommendations are required from the first officer in the applicant's chain of command, their Senior Enlisted Leader, and their Commanding Officer's Endorsement.  In addition to the secretary of the Navy nomination request, applicants are encouraged to apply for any nomination source they qualify for.</a:t>
            </a:r>
            <a:endParaRPr lang="en-US" b="1"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3911094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dirty="0">
                <a:latin typeface="Tahoma" panose="020B0604030504040204" pitchFamily="34" charset="0"/>
                <a:ea typeface="Tahoma" panose="020B0604030504040204" pitchFamily="34" charset="0"/>
                <a:cs typeface="Tahoma" panose="020B0604030504040204" pitchFamily="34" charset="0"/>
              </a:rPr>
              <a:t>If offered an appointment to the Naval Academy, candidates must extend their enlistment and/or active duty agreement in order to have a minimum of 24 months of active obligated service remaining as of 1 July of the entering year. Candidates who are selected for NAPS will be required to have a minimum of 24 months obligated service as of 1 July of the year that they will enter the Preparatory School. NAPS graduates who are appointed to the Naval Academy will be required to have a minimum of 24 months active obligated service as of 1 July of the year that they will enter the Naval academy.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927370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Calibri"/>
                <a:ea typeface="Tahoma"/>
                <a:cs typeface="Calibri"/>
              </a:rPr>
              <a:t>FACILITATOR GUIDE:</a:t>
            </a:r>
          </a:p>
          <a:p>
            <a:r>
              <a:rPr lang="en-US" dirty="0">
                <a:latin typeface="Tahoma"/>
                <a:ea typeface="Tahoma"/>
                <a:cs typeface="Tahoma"/>
              </a:rPr>
              <a:t>The Naval Academy Preparatory School (NAPS) provides an excellent means to get back into the school environment for service members that have been out of the classroom.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489686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dirty="0">
                <a:latin typeface="Tahoma" panose="020B0604030504040204" pitchFamily="34" charset="0"/>
                <a:ea typeface="Tahoma" panose="020B0604030504040204" pitchFamily="34" charset="0"/>
                <a:cs typeface="Tahoma" panose="020B0604030504040204" pitchFamily="34" charset="0"/>
              </a:rPr>
              <a:t>Officer candidate school located in Newport, RI provides candidates a fundamental knowledge of the Naval Profession through classroom and practical instruction that forms the basis for their commitment to the Naval service and establishes personal standards of excellence which will remain with them throughout their Naval career. Navy Officer Candidate School (OCS) is one of four officer training schools in this location. A 13 week course designed to provide a working knowledge of the Navy (both afloat and ashore) in order to prepare candidates for a commission. </a:t>
            </a:r>
          </a:p>
          <a:p>
            <a:endParaRPr lang="en-US" dirty="0">
              <a:latin typeface="Calibri"/>
              <a:ea typeface="Tahoma"/>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591127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 </a:t>
            </a:r>
            <a:endParaRPr lang="en-US" dirty="0">
              <a:latin typeface="Tahoma" panose="020B0604030504040204" pitchFamily="34" charset="0"/>
              <a:ea typeface="Tahoma" panose="020B0604030504040204" pitchFamily="34" charset="0"/>
              <a:cs typeface="Tahoma" panose="020B0604030504040204" pitchFamily="34" charset="0"/>
            </a:endParaRPr>
          </a:p>
          <a:p>
            <a:r>
              <a:rPr lang="en-US" dirty="0">
                <a:latin typeface="Tahoma" panose="020B0604030504040204" pitchFamily="34" charset="0"/>
                <a:ea typeface="Tahoma" panose="020B0604030504040204" pitchFamily="34" charset="0"/>
                <a:cs typeface="Tahoma" panose="020B0604030504040204" pitchFamily="34" charset="0"/>
              </a:rPr>
              <a:t>None.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6096369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dirty="0">
                <a:latin typeface="Tahoma" panose="020B0604030504040204" pitchFamily="34" charset="0"/>
                <a:ea typeface="Tahoma" panose="020B0604030504040204" pitchFamily="34" charset="0"/>
                <a:cs typeface="Tahoma" panose="020B0604030504040204" pitchFamily="34" charset="0"/>
              </a:rPr>
              <a:t>Located in Newport, RI. the Limited Duty Officer/Warrant Officer/Chief Warrant Officer (LDO/WO/CWO) Academy is a three week course designed to complete the transition of prior senior enlisted Sailors for their new roles in the wardroom per the Navy’s Officer Professional Core Competencies.</a:t>
            </a:r>
          </a:p>
          <a:p>
            <a:endParaRPr lang="en-US" dirty="0">
              <a:latin typeface="Tahoma" panose="020B0604030504040204" pitchFamily="34" charset="0"/>
              <a:ea typeface="Tahoma" panose="020B0604030504040204" pitchFamily="34" charset="0"/>
              <a:cs typeface="Tahoma" panose="020B0604030504040204" pitchFamily="34" charset="0"/>
            </a:endParaRPr>
          </a:p>
          <a:p>
            <a:r>
              <a:rPr lang="en-US" dirty="0">
                <a:latin typeface="Tahoma" panose="020B0604030504040204" pitchFamily="34" charset="0"/>
                <a:ea typeface="Tahoma" panose="020B0604030504040204" pitchFamily="34" charset="0"/>
                <a:cs typeface="Tahoma" panose="020B0604030504040204" pitchFamily="34" charset="0"/>
              </a:rPr>
              <a:t>NOTE:</a:t>
            </a:r>
            <a:r>
              <a:rPr lang="en-US" baseline="0" dirty="0">
                <a:latin typeface="Tahoma" panose="020B0604030504040204" pitchFamily="34" charset="0"/>
                <a:ea typeface="Tahoma" panose="020B0604030504040204" pitchFamily="34" charset="0"/>
                <a:cs typeface="Tahoma" panose="020B0604030504040204" pitchFamily="34" charset="0"/>
              </a:rPr>
              <a:t>  TIR= Time-in-Rate; LTC= Leadership Training Continuum </a:t>
            </a:r>
          </a:p>
          <a:p>
            <a:endParaRPr lang="en-US" baseline="0" dirty="0">
              <a:latin typeface="Calibri"/>
              <a:ea typeface="Tahoma"/>
              <a:cs typeface="Calibri"/>
            </a:endParaRPr>
          </a:p>
          <a:p>
            <a:endParaRPr lang="en-US" dirty="0">
              <a:latin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0619969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FACILITATORS GUIDE:</a:t>
            </a:r>
          </a:p>
          <a:p>
            <a:r>
              <a:rPr lang="en-US" b="1" dirty="0">
                <a:latin typeface="Tahoma" panose="020B0604030504040204" pitchFamily="34" charset="0"/>
                <a:ea typeface="Tahoma" panose="020B0604030504040204" pitchFamily="34" charset="0"/>
                <a:cs typeface="Tahoma" panose="020B0604030504040204" pitchFamily="34" charset="0"/>
              </a:rPr>
              <a:t>Additional Notes:</a:t>
            </a:r>
          </a:p>
          <a:p>
            <a:pPr marL="171450" indent="-171450">
              <a:buFont typeface="Wingdings" panose="05000000000000000000" pitchFamily="2" charset="2"/>
              <a:buChar char="§"/>
            </a:pPr>
            <a:r>
              <a:rPr lang="en-US" dirty="0">
                <a:latin typeface="Tahoma" panose="020B0604030504040204" pitchFamily="34" charset="0"/>
                <a:ea typeface="Tahoma" panose="020B0604030504040204" pitchFamily="34" charset="0"/>
                <a:cs typeface="Tahoma" panose="020B0604030504040204" pitchFamily="34" charset="0"/>
              </a:rPr>
              <a:t>TIS waivers will only be considered up to 180 days beyond 20 years for CWO2 applicants</a:t>
            </a:r>
            <a:r>
              <a:rPr lang="en-US" baseline="0" dirty="0">
                <a:latin typeface="Tahoma" panose="020B0604030504040204" pitchFamily="34" charset="0"/>
                <a:ea typeface="Tahoma" panose="020B0604030504040204" pitchFamily="34" charset="0"/>
                <a:cs typeface="Tahoma" panose="020B0604030504040204" pitchFamily="34" charset="0"/>
              </a:rPr>
              <a:t> and 22 years for CWO2 candidates.</a:t>
            </a:r>
          </a:p>
          <a:p>
            <a:pPr marL="171450" indent="-171450">
              <a:buFont typeface="Wingdings" panose="05000000000000000000" pitchFamily="2" charset="2"/>
              <a:buChar char="§"/>
            </a:pPr>
            <a:r>
              <a:rPr lang="en-US" baseline="0" dirty="0">
                <a:latin typeface="Tahoma" panose="020B0604030504040204" pitchFamily="34" charset="0"/>
                <a:ea typeface="Tahoma" panose="020B0604030504040204" pitchFamily="34" charset="0"/>
                <a:cs typeface="Tahoma" panose="020B0604030504040204" pitchFamily="34" charset="0"/>
              </a:rPr>
              <a:t>TIS waivers will not be considered or exceptions granted for WO1 candidates</a:t>
            </a:r>
          </a:p>
          <a:p>
            <a:pPr marL="171450" indent="-171450">
              <a:buFont typeface="Wingdings" panose="05000000000000000000" pitchFamily="2" charset="2"/>
              <a:buChar char="§"/>
            </a:pPr>
            <a:r>
              <a:rPr lang="en-US" baseline="0" dirty="0">
                <a:latin typeface="Tahoma" panose="020B0604030504040204" pitchFamily="34" charset="0"/>
                <a:ea typeface="Tahoma" panose="020B0604030504040204" pitchFamily="34" charset="0"/>
                <a:cs typeface="Tahoma" panose="020B0604030504040204" pitchFamily="34" charset="0"/>
              </a:rPr>
              <a:t>Waivers under 14 years will not be considered.</a:t>
            </a:r>
          </a:p>
          <a:p>
            <a:endParaRPr lang="en-US" dirty="0">
              <a:latin typeface="Calibri"/>
              <a:ea typeface="Tahoma"/>
              <a:cs typeface="Calibri"/>
            </a:endParaRPr>
          </a:p>
          <a:p>
            <a:r>
              <a:rPr lang="en-US" dirty="0">
                <a:latin typeface="Calibri"/>
                <a:cs typeface="Calibri"/>
              </a:rPr>
              <a:t>Always refer to current OPNAVINST 1420.1(series)</a:t>
            </a:r>
            <a:r>
              <a:rPr lang="en-US" baseline="0" dirty="0">
                <a:latin typeface="Calibri"/>
                <a:cs typeface="Calibri"/>
              </a:rPr>
              <a:t> </a:t>
            </a:r>
            <a:r>
              <a:rPr lang="en-US" dirty="0">
                <a:latin typeface="Calibri"/>
                <a:cs typeface="Calibri"/>
              </a:rPr>
              <a:t>and</a:t>
            </a:r>
            <a:r>
              <a:rPr lang="en-US" baseline="0" dirty="0">
                <a:latin typeface="Calibri"/>
                <a:cs typeface="Calibri"/>
              </a:rPr>
              <a:t> </a:t>
            </a:r>
            <a:r>
              <a:rPr lang="en-US" dirty="0">
                <a:latin typeface="Calibri"/>
                <a:cs typeface="Calibri"/>
              </a:rPr>
              <a:t>NAVADMIN for eligibility requirements.</a:t>
            </a:r>
          </a:p>
          <a:p>
            <a:endParaRPr lang="en-US" dirty="0">
              <a:latin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3572812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b="1" dirty="0">
                <a:latin typeface="Tahoma" panose="020B0604030504040204" pitchFamily="34" charset="0"/>
                <a:ea typeface="Tahoma" panose="020B0604030504040204" pitchFamily="34" charset="0"/>
                <a:cs typeface="Tahoma" panose="020B0604030504040204" pitchFamily="34" charset="0"/>
              </a:rPr>
              <a:t>Additional Notes:</a:t>
            </a:r>
          </a:p>
          <a:p>
            <a:r>
              <a:rPr lang="en-US" dirty="0">
                <a:latin typeface="Tahoma" panose="020B0604030504040204" pitchFamily="34" charset="0"/>
                <a:ea typeface="Tahoma" panose="020B0604030504040204" pitchFamily="34" charset="0"/>
                <a:cs typeface="Tahoma" panose="020B0604030504040204" pitchFamily="34" charset="0"/>
              </a:rPr>
              <a:t>MECP is open to active duty enlisted Sailors and Marines. Those accepted into the program receive full pay and benefits of their pay grades while going to school in pursuit of a Bachelor’s Degree in Nursing (BSN).   MECP students may use their Montgomery G.I. Bill as well as other outside financial assistance to pay for schooling.  </a:t>
            </a:r>
            <a:br>
              <a:rPr lang="en-US" b="1" dirty="0">
                <a:latin typeface="Tahoma" panose="020B0604030504040204" pitchFamily="34" charset="0"/>
                <a:ea typeface="Tahoma" panose="020B0604030504040204" pitchFamily="34" charset="0"/>
                <a:cs typeface="Tahoma" panose="020B0604030504040204" pitchFamily="34" charset="0"/>
              </a:rPr>
            </a:br>
            <a:r>
              <a:rPr lang="en-US" b="1" dirty="0">
                <a:latin typeface="Tahoma" panose="020B0604030504040204" pitchFamily="34" charset="0"/>
                <a:ea typeface="Tahoma" panose="020B0604030504040204" pitchFamily="34" charset="0"/>
                <a:cs typeface="Tahoma" panose="020B0604030504040204" pitchFamily="34" charset="0"/>
              </a:rPr>
              <a:t> </a:t>
            </a:r>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731117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b="1" dirty="0">
                <a:latin typeface="Tahoma" panose="020B0604030504040204" pitchFamily="34" charset="0"/>
                <a:ea typeface="Tahoma" panose="020B0604030504040204" pitchFamily="34" charset="0"/>
                <a:cs typeface="Tahoma" panose="020B0604030504040204" pitchFamily="34" charset="0"/>
              </a:rPr>
              <a:t>Additional Notes:</a:t>
            </a:r>
          </a:p>
          <a:p>
            <a:pPr marL="171450" indent="-171450">
              <a:buFont typeface="Wingdings" panose="05000000000000000000" pitchFamily="2" charset="2"/>
              <a:buChar char="§"/>
            </a:pPr>
            <a:r>
              <a:rPr lang="en-US" dirty="0">
                <a:latin typeface="Tahoma" panose="020B0604030504040204" pitchFamily="34" charset="0"/>
                <a:ea typeface="Tahoma" panose="020B0604030504040204" pitchFamily="34" charset="0"/>
                <a:cs typeface="Tahoma" panose="020B0604030504040204" pitchFamily="34" charset="0"/>
              </a:rPr>
              <a:t>Applications are typically due by 01 September of each year. </a:t>
            </a:r>
          </a:p>
          <a:p>
            <a:pPr marL="171450" indent="-171450">
              <a:buFont typeface="Wingdings" panose="05000000000000000000" pitchFamily="2" charset="2"/>
              <a:buChar char="§"/>
            </a:pPr>
            <a:r>
              <a:rPr lang="en-US" dirty="0">
                <a:latin typeface="Tahoma" panose="020B0604030504040204" pitchFamily="34" charset="0"/>
                <a:ea typeface="Tahoma" panose="020B0604030504040204" pitchFamily="34" charset="0"/>
                <a:cs typeface="Tahoma" panose="020B0604030504040204" pitchFamily="34" charset="0"/>
              </a:rPr>
              <a:t>Passing the NCLEX is required to practice as a registered nurse.</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dirty="0">
                <a:latin typeface="Tahoma" panose="020B0604030504040204" pitchFamily="34" charset="0"/>
                <a:ea typeface="Tahoma" panose="020B0604030504040204" pitchFamily="34" charset="0"/>
                <a:cs typeface="Tahoma" panose="020B0604030504040204" pitchFamily="34" charset="0"/>
              </a:rPr>
              <a:t>Nursing program</a:t>
            </a:r>
            <a:r>
              <a:rPr lang="en-US" baseline="0" dirty="0">
                <a:latin typeface="Tahoma" panose="020B0604030504040204" pitchFamily="34" charset="0"/>
                <a:ea typeface="Tahoma" panose="020B0604030504040204" pitchFamily="34" charset="0"/>
                <a:cs typeface="Tahoma" panose="020B0604030504040204" pitchFamily="34" charset="0"/>
              </a:rPr>
              <a:t> must be </a:t>
            </a:r>
            <a:r>
              <a:rPr lang="en-US" sz="1200" dirty="0">
                <a:latin typeface="Tahoma" panose="020B0604030504040204" pitchFamily="34" charset="0"/>
                <a:ea typeface="Tahoma" panose="020B0604030504040204" pitchFamily="34" charset="0"/>
                <a:cs typeface="Tahoma" panose="020B0604030504040204" pitchFamily="34" charset="0"/>
              </a:rPr>
              <a:t>accredited by the National League for Nursing Accrediting Commission (NLNAC) or the Commission on Collegiate Nursing Education (CCNE)</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en-US" sz="1200" dirty="0"/>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200" dirty="0"/>
              <a:t>Advise CDT to review OPNAVINST and refer to Naval Medicine website for more information:  https://www.med.navy.mil/Naval-Medical-Leader-and-Professional-Development-Command/Professional-Development/Enlisted-Commissioning-Programs/-Medical-Enlisted-Commissioning-Programs-/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2088532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dirty="0">
                <a:latin typeface="Tahoma"/>
                <a:ea typeface="Tahoma"/>
                <a:cs typeface="Tahoma"/>
              </a:rPr>
              <a:t>Review objectives.</a:t>
            </a:r>
            <a:endParaRPr lang="en-US" b="1"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0242926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b="1" dirty="0">
                <a:latin typeface="Tahoma" panose="020B0604030504040204" pitchFamily="34" charset="0"/>
                <a:ea typeface="Tahoma" panose="020B0604030504040204" pitchFamily="34" charset="0"/>
                <a:cs typeface="Tahoma" panose="020B0604030504040204" pitchFamily="34" charset="0"/>
              </a:rPr>
              <a:t>Additional Notes:</a:t>
            </a:r>
          </a:p>
          <a:p>
            <a:r>
              <a:rPr lang="en-US" dirty="0">
                <a:latin typeface="Tahoma" panose="020B0604030504040204" pitchFamily="34" charset="0"/>
                <a:ea typeface="Tahoma" panose="020B0604030504040204" pitchFamily="34" charset="0"/>
                <a:cs typeface="Tahoma" panose="020B0604030504040204" pitchFamily="34" charset="0"/>
              </a:rPr>
              <a:t>1. Medical Service Corps specialties leading to a commission in the Medical Service Corps</a:t>
            </a:r>
            <a:r>
              <a:rPr lang="en-US" baseline="0" dirty="0">
                <a:latin typeface="Tahoma" panose="020B0604030504040204" pitchFamily="34" charset="0"/>
                <a:ea typeface="Tahoma" panose="020B0604030504040204" pitchFamily="34" charset="0"/>
                <a:cs typeface="Tahoma" panose="020B0604030504040204" pitchFamily="34" charset="0"/>
              </a:rPr>
              <a:t> are</a:t>
            </a:r>
            <a:r>
              <a:rPr lang="en-US" dirty="0">
                <a:latin typeface="Tahoma" panose="020B0604030504040204" pitchFamily="34" charset="0"/>
                <a:ea typeface="Tahoma" panose="020B0604030504040204" pitchFamily="34" charset="0"/>
                <a:cs typeface="Tahoma" panose="020B0604030504040204" pitchFamily="34" charset="0"/>
              </a:rPr>
              <a:t>: Health Care Administration (HCA), Physician Assistant (PA), Environmental Health (EHO), Entomology (ENTO), Radiation Health (RHO), Industrial Hygiene (IHO), Pharmacy, Occupational Therapy, and Social Work.  Duty under Instruction (DUINS) permits members to attend fully funded training to complete a qualifying degree with no break in service. </a:t>
            </a:r>
          </a:p>
          <a:p>
            <a:endParaRPr lang="en-US" dirty="0">
              <a:latin typeface="Tahoma"/>
              <a:ea typeface="Tahoma"/>
              <a:cs typeface="Tahoma"/>
            </a:endParaRPr>
          </a:p>
          <a:p>
            <a:r>
              <a:rPr lang="en-US" dirty="0">
                <a:latin typeface="Tahoma"/>
                <a:ea typeface="Tahoma"/>
                <a:cs typeface="Tahoma"/>
              </a:rPr>
              <a:t>2. Only</a:t>
            </a:r>
            <a:r>
              <a:rPr lang="en-US" baseline="0" dirty="0">
                <a:latin typeface="Tahoma"/>
                <a:ea typeface="Tahoma"/>
                <a:cs typeface="Tahoma"/>
              </a:rPr>
              <a:t> some of the eligibility requirements are listed.  Advise CDT to review OPNAVINST and refer to Naval Medicine website for more information: https://www.med.navy.mil/Naval-Medical-Leader-and-Professional-Development-Command/Professional-Development/Enlisted-Commissioning-Programs/Medical-Service-Corps-Inservice-Procurement-Program/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9282809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b="1" dirty="0">
                <a:latin typeface="Tahoma" panose="020B0604030504040204" pitchFamily="34" charset="0"/>
                <a:ea typeface="Tahoma" panose="020B0604030504040204" pitchFamily="34" charset="0"/>
                <a:cs typeface="Tahoma" panose="020B0604030504040204" pitchFamily="34" charset="0"/>
              </a:rPr>
              <a:t>Additional Notes:</a:t>
            </a:r>
          </a:p>
          <a:p>
            <a:r>
              <a:rPr lang="en-US" dirty="0">
                <a:latin typeface="Tahoma" panose="020B0604030504040204" pitchFamily="34" charset="0"/>
                <a:ea typeface="Tahoma" panose="020B0604030504040204" pitchFamily="34" charset="0"/>
                <a:cs typeface="Tahoma" panose="020B0604030504040204" pitchFamily="34" charset="0"/>
              </a:rPr>
              <a:t>Sailors remain on active duty, receive full pay, and allowance at their current enlisted pay grade and take the advancement exam to advance in rank while in the program. MSC IPP commissioning is a permanent appointment.  Commissioned officer must serve </a:t>
            </a:r>
            <a:r>
              <a:rPr lang="en-US" b="1" dirty="0">
                <a:latin typeface="Tahoma" panose="020B0604030504040204" pitchFamily="34" charset="0"/>
                <a:ea typeface="Tahoma" panose="020B0604030504040204" pitchFamily="34" charset="0"/>
                <a:cs typeface="Tahoma" panose="020B0604030504040204" pitchFamily="34" charset="0"/>
              </a:rPr>
              <a:t>TEN YEARS </a:t>
            </a:r>
            <a:r>
              <a:rPr lang="en-US" dirty="0">
                <a:latin typeface="Tahoma" panose="020B0604030504040204" pitchFamily="34" charset="0"/>
                <a:ea typeface="Tahoma" panose="020B0604030504040204" pitchFamily="34" charset="0"/>
                <a:cs typeface="Tahoma" panose="020B0604030504040204" pitchFamily="34" charset="0"/>
              </a:rPr>
              <a:t>active commissioned service per Title 10 U.S. Code 6323 to be eligible to retire as an officer.</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069297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b="1" dirty="0">
                <a:latin typeface="Tahoma" panose="020B0604030504040204" pitchFamily="34" charset="0"/>
                <a:ea typeface="Tahoma" panose="020B0604030504040204" pitchFamily="34" charset="0"/>
                <a:cs typeface="Tahoma" panose="020B0604030504040204" pitchFamily="34" charset="0"/>
              </a:rPr>
              <a:t>Additional Notes:</a:t>
            </a:r>
          </a:p>
          <a:p>
            <a:pPr marL="228600" indent="-228600">
              <a:buAutoNum type="arabicPeriod"/>
            </a:pPr>
            <a:r>
              <a:rPr lang="en-US" b="0" baseline="0" dirty="0">
                <a:latin typeface="Tahoma" panose="020B0604030504040204" pitchFamily="34" charset="0"/>
                <a:ea typeface="Tahoma" panose="020B0604030504040204" pitchFamily="34" charset="0"/>
                <a:cs typeface="Tahoma" panose="020B0604030504040204" pitchFamily="34" charset="0"/>
              </a:rPr>
              <a:t>Refer CDT to MyNavyHR for more information on these commissioning opportunities:  https://www.mynavyhr.navy.mil/Career-Management/Career-Counseling/Commissioning-Programs/</a:t>
            </a:r>
          </a:p>
          <a:p>
            <a:pPr marL="228600" indent="-228600">
              <a:buAutoNum type="arabicPeriod"/>
            </a:pPr>
            <a:endParaRPr lang="en-US" b="0" dirty="0">
              <a:latin typeface="Tahoma" panose="020B0604030504040204" pitchFamily="34" charset="0"/>
              <a:ea typeface="Tahoma" panose="020B0604030504040204" pitchFamily="34" charset="0"/>
              <a:cs typeface="Tahoma" panose="020B0604030504040204" pitchFamily="34" charset="0"/>
            </a:endParaRPr>
          </a:p>
          <a:p>
            <a:r>
              <a:rPr lang="en-US" dirty="0">
                <a:latin typeface="Tahoma" panose="020B0604030504040204" pitchFamily="34" charset="0"/>
                <a:ea typeface="Tahoma" panose="020B0604030504040204" pitchFamily="34" charset="0"/>
                <a:cs typeface="Tahoma" panose="020B0604030504040204" pitchFamily="34" charset="0"/>
              </a:rPr>
              <a:t>2.  Though not an highly sought out option, Sailors also have the opportunity to apply for Officer programs in the other services i.e. Army, </a:t>
            </a:r>
            <a:r>
              <a:rPr lang="en-US" dirty="0" err="1">
                <a:latin typeface="Tahoma" panose="020B0604030504040204" pitchFamily="34" charset="0"/>
                <a:ea typeface="Tahoma" panose="020B0604030504040204" pitchFamily="34" charset="0"/>
                <a:cs typeface="Tahoma" panose="020B0604030504040204" pitchFamily="34" charset="0"/>
              </a:rPr>
              <a:t>Airforce</a:t>
            </a:r>
            <a:r>
              <a:rPr lang="en-US" dirty="0">
                <a:latin typeface="Tahoma" panose="020B0604030504040204" pitchFamily="34" charset="0"/>
                <a:ea typeface="Tahoma" panose="020B0604030504040204" pitchFamily="34" charset="0"/>
                <a:cs typeface="Tahoma" panose="020B0604030504040204" pitchFamily="34" charset="0"/>
              </a:rPr>
              <a:t>, etc.  Must see a service recruiter for more information.</a:t>
            </a:r>
          </a:p>
          <a:p>
            <a:endParaRPr lang="en-US" dirty="0">
              <a:latin typeface="Tahoma" panose="020B0604030504040204" pitchFamily="34" charset="0"/>
              <a:ea typeface="Tahoma" panose="020B0604030504040204" pitchFamily="34" charset="0"/>
              <a:cs typeface="Tahoma" panose="020B0604030504040204" pitchFamily="34" charset="0"/>
            </a:endParaRPr>
          </a:p>
          <a:p>
            <a:r>
              <a:rPr lang="en-US" dirty="0">
                <a:latin typeface="Tahoma" panose="020B0604030504040204" pitchFamily="34" charset="0"/>
                <a:ea typeface="Tahoma" panose="020B0604030504040204" pitchFamily="34" charset="0"/>
                <a:cs typeface="Tahoma" panose="020B0604030504040204" pitchFamily="34" charset="0"/>
              </a:rPr>
              <a:t>Example in the Army:</a:t>
            </a:r>
          </a:p>
          <a:p>
            <a:r>
              <a:rPr lang="en-US" dirty="0">
                <a:latin typeface="Tahoma" panose="020B0604030504040204" pitchFamily="34" charset="0"/>
                <a:ea typeface="Tahoma" panose="020B0604030504040204" pitchFamily="34" charset="0"/>
                <a:cs typeface="Tahoma" panose="020B0604030504040204" pitchFamily="34" charset="0"/>
              </a:rPr>
              <a:t>Blue to green CWO is also available. The most common MOS designator that personnel from other services (USN, MARINE, AIRFORCE, COAST GUARD) are eligible to apply for is 153A (Aviator) because this MOS requires no prior skills or training. For this MOS you must be older than 18, but not more than 32 years at the time of board selection (or request a waiver) and have 20/50 distant visual acuity, correctable with spectacles to 20/20, also note there is an Aeromedical refractive error exception to policy (LASIK/PRK information). </a:t>
            </a:r>
          </a:p>
          <a:p>
            <a:endParaRPr lang="en-US" dirty="0">
              <a:latin typeface="Tahoma" panose="020B0604030504040204" pitchFamily="34" charset="0"/>
              <a:ea typeface="Tahoma" panose="020B0604030504040204" pitchFamily="34" charset="0"/>
              <a:cs typeface="Tahoma" panose="020B0604030504040204" pitchFamily="34" charset="0"/>
            </a:endParaRPr>
          </a:p>
          <a:p>
            <a:r>
              <a:rPr lang="en-US" dirty="0">
                <a:latin typeface="Tahoma" panose="020B0604030504040204" pitchFamily="34" charset="0"/>
                <a:ea typeface="Tahoma" panose="020B0604030504040204" pitchFamily="34" charset="0"/>
                <a:cs typeface="Tahoma" panose="020B0604030504040204" pitchFamily="34" charset="0"/>
              </a:rPr>
              <a:t>All other Warrant Officer (WO) Military Occupational Specialties (MOSs) require you to be at least pay grade E5 or higher with 4-6 years experience in a skill that is closely associated with a WO MOS. Review the prerequisites and duty descriptions part of this web site to determine if you are doing very similar work to one of the WO MOSs.</a:t>
            </a:r>
          </a:p>
          <a:p>
            <a:r>
              <a:rPr lang="en-US" dirty="0">
                <a:latin typeface="Tahoma" panose="020B0604030504040204" pitchFamily="34" charset="0"/>
                <a:ea typeface="Tahoma" panose="020B0604030504040204" pitchFamily="34" charset="0"/>
                <a:cs typeface="Tahoma" panose="020B0604030504040204" pitchFamily="34" charset="0"/>
              </a:rPr>
              <a:t>https://recruiting.army.mil/ISO/AWOR/ELIGIBILITY/</a:t>
            </a:r>
          </a:p>
          <a:p>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616662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a:ea typeface="Tahoma"/>
                <a:cs typeface="Tahoma"/>
              </a:rPr>
              <a:t>ANSWERS</a:t>
            </a:r>
            <a:endParaRPr lang="en-US" dirty="0">
              <a:latin typeface="Tahoma"/>
              <a:ea typeface="Tahoma"/>
              <a:cs typeface="Tahoma"/>
            </a:endParaRPr>
          </a:p>
          <a:p>
            <a:pPr marL="228600" indent="-228600">
              <a:buAutoNum type="arabicPeriod"/>
            </a:pPr>
            <a:r>
              <a:rPr lang="en-US" dirty="0">
                <a:latin typeface="Tahoma"/>
                <a:ea typeface="Tahoma"/>
                <a:cs typeface="Tahoma"/>
              </a:rPr>
              <a:t>STA-21</a:t>
            </a:r>
          </a:p>
          <a:p>
            <a:pPr marL="228600" indent="-228600">
              <a:buAutoNum type="arabicPeriod"/>
            </a:pPr>
            <a:r>
              <a:rPr lang="en-US" dirty="0"/>
              <a:t>MECP</a:t>
            </a:r>
          </a:p>
          <a:p>
            <a:pPr marL="228600" indent="-228600">
              <a:buAutoNum type="arabicPeriod"/>
            </a:pPr>
            <a:r>
              <a:rPr lang="en-US" dirty="0"/>
              <a:t>LDO</a:t>
            </a:r>
          </a:p>
          <a:p>
            <a:pPr marL="228600" indent="-228600">
              <a:buAutoNum type="arabicPeriod"/>
            </a:pPr>
            <a:r>
              <a:rPr lang="en-US" dirty="0"/>
              <a:t>CWO</a:t>
            </a:r>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7979758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4088297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dirty="0">
                <a:latin typeface="Tahoma"/>
                <a:ea typeface="Tahoma"/>
                <a:cs typeface="Tahoma"/>
              </a:rPr>
              <a:t>Review references.</a:t>
            </a:r>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6821660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dirty="0">
                <a:latin typeface="Tahoma" panose="020B0604030504040204" pitchFamily="34" charset="0"/>
                <a:ea typeface="Tahoma" panose="020B0604030504040204" pitchFamily="34" charset="0"/>
                <a:cs typeface="Tahoma" panose="020B0604030504040204" pitchFamily="34" charset="0"/>
              </a:rPr>
              <a:t>Identifying the desire to pursue commissioning opportunities early is paramount. This can be achieve through active leadership engagement, mentorship and robust Career Development Boards.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6554731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a:ea typeface="Tahoma"/>
                <a:cs typeface="Tahoma"/>
              </a:rPr>
              <a:t>FACILITATOR GUIDE:</a:t>
            </a:r>
          </a:p>
          <a:p>
            <a:r>
              <a:rPr lang="en-US" dirty="0">
                <a:latin typeface="Tahoma"/>
                <a:ea typeface="Tahoma"/>
                <a:cs typeface="Tahoma"/>
              </a:rPr>
              <a:t>Active engagement with a mentor is highly recommended (especially from someone who have gone through this process). Gaining endorsement letters from an officer within desired commissioning path could be the difference in being selected or not.</a:t>
            </a:r>
          </a:p>
          <a:p>
            <a:endParaRPr lang="en-US" b="1" dirty="0">
              <a:latin typeface="Tahoma"/>
              <a:ea typeface="Tahoma"/>
              <a:cs typeface="Tahoma"/>
            </a:endParaRPr>
          </a:p>
          <a:p>
            <a:r>
              <a:rPr lang="en-US" b="0" dirty="0">
                <a:latin typeface="Tahoma"/>
                <a:ea typeface="Tahoma"/>
                <a:cs typeface="Tahoma"/>
              </a:rPr>
              <a:t>Always</a:t>
            </a:r>
            <a:r>
              <a:rPr lang="en-US" b="0" baseline="0" dirty="0">
                <a:latin typeface="Tahoma"/>
                <a:ea typeface="Tahoma"/>
                <a:cs typeface="Tahoma"/>
              </a:rPr>
              <a:t> check program requirements for updates.</a:t>
            </a:r>
            <a:endParaRPr lang="en-US" b="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8076180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dirty="0">
                <a:latin typeface="Tahoma" panose="020B0604030504040204" pitchFamily="34" charset="0"/>
                <a:ea typeface="Tahoma" panose="020B0604030504040204" pitchFamily="34" charset="0"/>
                <a:cs typeface="Tahoma" panose="020B0604030504040204" pitchFamily="34" charset="0"/>
              </a:rPr>
              <a:t>Paths towards a degree are available via Navy college, DANTES, CLEP, USNCC, etc.</a:t>
            </a:r>
            <a:endParaRPr lang="en-US" b="1"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5639690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b="1" dirty="0">
                <a:latin typeface="Tahoma" panose="020B0604030504040204" pitchFamily="34" charset="0"/>
                <a:ea typeface="Tahoma" panose="020B0604030504040204" pitchFamily="34" charset="0"/>
                <a:cs typeface="Tahoma" panose="020B0604030504040204" pitchFamily="34" charset="0"/>
              </a:rPr>
              <a:t>Additional</a:t>
            </a:r>
            <a:r>
              <a:rPr lang="en-US" b="1" baseline="0" dirty="0">
                <a:latin typeface="Tahoma" panose="020B0604030504040204" pitchFamily="34" charset="0"/>
                <a:ea typeface="Tahoma" panose="020B0604030504040204" pitchFamily="34" charset="0"/>
                <a:cs typeface="Tahoma" panose="020B0604030504040204" pitchFamily="34" charset="0"/>
              </a:rPr>
              <a:t> Notes:</a:t>
            </a:r>
            <a:endParaRPr lang="en-US" b="1" dirty="0">
              <a:latin typeface="Tahoma" panose="020B0604030504040204" pitchFamily="34" charset="0"/>
              <a:ea typeface="Tahoma" panose="020B0604030504040204" pitchFamily="34" charset="0"/>
              <a:cs typeface="Tahoma" panose="020B0604030504040204" pitchFamily="34" charset="0"/>
            </a:endParaRPr>
          </a:p>
          <a:p>
            <a:r>
              <a:rPr lang="en-US" dirty="0">
                <a:latin typeface="Tahoma" panose="020B0604030504040204" pitchFamily="34" charset="0"/>
                <a:ea typeface="Tahoma" panose="020B0604030504040204" pitchFamily="34" charset="0"/>
                <a:cs typeface="Tahoma" panose="020B0604030504040204" pitchFamily="34" charset="0"/>
              </a:rPr>
              <a:t>1. Must attend a REGIONAL accredited institution and select one that is ROTC affiliated is advised.  See program requirements</a:t>
            </a:r>
            <a:r>
              <a:rPr lang="en-US" baseline="0" dirty="0">
                <a:latin typeface="Tahoma" panose="020B0604030504040204" pitchFamily="34" charset="0"/>
                <a:ea typeface="Tahoma" panose="020B0604030504040204" pitchFamily="34" charset="0"/>
                <a:cs typeface="Tahoma" panose="020B0604030504040204" pitchFamily="34" charset="0"/>
              </a:rPr>
              <a:t> for details.</a:t>
            </a:r>
          </a:p>
          <a:p>
            <a:endParaRPr lang="en-US" b="1" baseline="0" dirty="0">
              <a:latin typeface="Tahoma" panose="020B0604030504040204" pitchFamily="34" charset="0"/>
              <a:ea typeface="Tahoma" panose="020B0604030504040204" pitchFamily="34" charset="0"/>
              <a:cs typeface="Tahoma" panose="020B0604030504040204" pitchFamily="34" charset="0"/>
            </a:endParaRPr>
          </a:p>
          <a:p>
            <a:r>
              <a:rPr lang="en-US" b="0" dirty="0">
                <a:latin typeface="Tahoma" panose="020B0604030504040204" pitchFamily="34" charset="0"/>
                <a:ea typeface="Tahoma" panose="020B0604030504040204" pitchFamily="34" charset="0"/>
                <a:cs typeface="Tahoma" panose="020B0604030504040204" pitchFamily="34" charset="0"/>
              </a:rPr>
              <a:t>2. The following fleet commissioning programs were combined to create the STA-21 Program:</a:t>
            </a:r>
          </a:p>
          <a:p>
            <a:endParaRPr lang="en-US" b="0" dirty="0">
              <a:latin typeface="Tahoma" panose="020B0604030504040204" pitchFamily="34" charset="0"/>
              <a:ea typeface="Tahoma" panose="020B0604030504040204" pitchFamily="34" charset="0"/>
              <a:cs typeface="Tahoma" panose="020B0604030504040204" pitchFamily="34" charset="0"/>
            </a:endParaRPr>
          </a:p>
          <a:p>
            <a:r>
              <a:rPr lang="en-US" b="0" dirty="0">
                <a:latin typeface="Tahoma" panose="020B0604030504040204" pitchFamily="34" charset="0"/>
                <a:ea typeface="Tahoma" panose="020B0604030504040204" pitchFamily="34" charset="0"/>
                <a:cs typeface="Tahoma" panose="020B0604030504040204" pitchFamily="34" charset="0"/>
              </a:rPr>
              <a:t>Seaman to Admiral</a:t>
            </a:r>
          </a:p>
          <a:p>
            <a:r>
              <a:rPr lang="en-US" b="0" dirty="0">
                <a:latin typeface="Tahoma" panose="020B0604030504040204" pitchFamily="34" charset="0"/>
                <a:ea typeface="Tahoma" panose="020B0604030504040204" pitchFamily="34" charset="0"/>
                <a:cs typeface="Tahoma" panose="020B0604030504040204" pitchFamily="34" charset="0"/>
              </a:rPr>
              <a:t>Enlisted Commissioning Program (ECP)</a:t>
            </a:r>
          </a:p>
          <a:p>
            <a:r>
              <a:rPr lang="en-US" b="0" dirty="0">
                <a:latin typeface="Tahoma" panose="020B0604030504040204" pitchFamily="34" charset="0"/>
                <a:ea typeface="Tahoma" panose="020B0604030504040204" pitchFamily="34" charset="0"/>
                <a:cs typeface="Tahoma" panose="020B0604030504040204" pitchFamily="34" charset="0"/>
              </a:rPr>
              <a:t>Aviation Enlisted Commissioning Program (AECP)</a:t>
            </a:r>
          </a:p>
          <a:p>
            <a:r>
              <a:rPr lang="en-US" b="0" dirty="0">
                <a:latin typeface="Tahoma" panose="020B0604030504040204" pitchFamily="34" charset="0"/>
                <a:ea typeface="Tahoma" panose="020B0604030504040204" pitchFamily="34" charset="0"/>
                <a:cs typeface="Tahoma" panose="020B0604030504040204" pitchFamily="34" charset="0"/>
              </a:rPr>
              <a:t>Nuclear Enlisted Commissioning Program (NECP)</a:t>
            </a:r>
          </a:p>
          <a:p>
            <a:r>
              <a:rPr lang="en-US" b="0" dirty="0">
                <a:latin typeface="Tahoma" panose="020B0604030504040204" pitchFamily="34" charset="0"/>
                <a:ea typeface="Tahoma" panose="020B0604030504040204" pitchFamily="34" charset="0"/>
                <a:cs typeface="Tahoma" panose="020B0604030504040204" pitchFamily="34" charset="0"/>
              </a:rPr>
              <a:t>Civil Engineer Corps Enlisted Commissioning Program (CECECP)</a:t>
            </a:r>
          </a:p>
          <a:p>
            <a:r>
              <a:rPr lang="en-US" b="0" dirty="0">
                <a:latin typeface="Tahoma" panose="020B0604030504040204" pitchFamily="34" charset="0"/>
                <a:ea typeface="Tahoma" panose="020B0604030504040204" pitchFamily="34" charset="0"/>
                <a:cs typeface="Tahoma" panose="020B0604030504040204" pitchFamily="34" charset="0"/>
              </a:rPr>
              <a:t>Fleet Accession to Naval Reserve Officer Training Corps (NROTC)</a:t>
            </a:r>
          </a:p>
          <a:p>
            <a:r>
              <a:rPr lang="en-US" b="0" dirty="0">
                <a:latin typeface="Tahoma" panose="020B0604030504040204" pitchFamily="34" charset="0"/>
                <a:ea typeface="Tahoma" panose="020B0604030504040204" pitchFamily="34" charset="0"/>
                <a:cs typeface="Tahoma" panose="020B0604030504040204" pitchFamily="34" charset="0"/>
              </a:rPr>
              <a:t>(Includes Nurse Option)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6810413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r>
              <a:rPr lang="en-US" dirty="0">
                <a:latin typeface="Tahoma" panose="020B0604030504040204" pitchFamily="34" charset="0"/>
                <a:ea typeface="Tahoma" panose="020B0604030504040204" pitchFamily="34" charset="0"/>
                <a:cs typeface="Tahoma" panose="020B0604030504040204" pitchFamily="34" charset="0"/>
              </a:rPr>
              <a:t>Having an education background geared towards your path can result in favorable endorsement and selection to the program.</a:t>
            </a:r>
            <a:endParaRPr lang="en-US" b="1"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0679367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Tahoma" panose="020B0604030504040204" pitchFamily="34" charset="0"/>
                <a:ea typeface="Tahoma" panose="020B0604030504040204" pitchFamily="34" charset="0"/>
                <a:cs typeface="Tahoma" panose="020B0604030504040204" pitchFamily="34" charset="0"/>
              </a:rPr>
              <a:t>FACILITATOR GUIDE:</a:t>
            </a:r>
          </a:p>
          <a:p>
            <a:pPr marL="171450" indent="-171450">
              <a:buFont typeface="Wingdings"/>
              <a:buChar char="§"/>
            </a:pPr>
            <a:r>
              <a:rPr lang="en-US" dirty="0">
                <a:latin typeface="Tahoma" panose="020B0604030504040204" pitchFamily="34" charset="0"/>
                <a:ea typeface="Tahoma" panose="020B0604030504040204" pitchFamily="34" charset="0"/>
                <a:cs typeface="Tahoma" panose="020B0604030504040204" pitchFamily="34" charset="0"/>
              </a:rPr>
              <a:t>E-4 and below selected will be auto advanced to E5.</a:t>
            </a:r>
            <a:endParaRPr lang="en-US" b="1" dirty="0">
              <a:latin typeface="Tahoma" panose="020B0604030504040204" pitchFamily="34" charset="0"/>
              <a:ea typeface="Tahoma" panose="020B0604030504040204" pitchFamily="34" charset="0"/>
              <a:cs typeface="Tahoma" panose="020B0604030504040204" pitchFamily="34" charset="0"/>
            </a:endParaRPr>
          </a:p>
          <a:p>
            <a:pPr marL="171450" indent="-171450">
              <a:buFont typeface="Wingdings"/>
              <a:buChar char="§"/>
            </a:pPr>
            <a:r>
              <a:rPr lang="en-US" dirty="0">
                <a:latin typeface="Tahoma" panose="020B0604030504040204" pitchFamily="34" charset="0"/>
                <a:ea typeface="Tahoma" panose="020B0604030504040204" pitchFamily="34" charset="0"/>
                <a:cs typeface="Tahoma" panose="020B0604030504040204" pitchFamily="34" charset="0"/>
              </a:rPr>
              <a:t>Still subjected to UCMJ, urinalysis, and PFA standards. </a:t>
            </a:r>
            <a:endParaRPr lang="en-US" b="1" dirty="0">
              <a:latin typeface="Tahoma" panose="020B0604030504040204" pitchFamily="34" charset="0"/>
              <a:ea typeface="Tahoma" panose="020B0604030504040204" pitchFamily="34" charset="0"/>
              <a:cs typeface="Tahoma" panose="020B0604030504040204" pitchFamily="34" charset="0"/>
            </a:endParaRPr>
          </a:p>
          <a:p>
            <a:pPr marL="171450" indent="-171450">
              <a:buFont typeface="Wingdings"/>
              <a:buChar char="§"/>
            </a:pPr>
            <a:r>
              <a:rPr lang="en-US" dirty="0">
                <a:latin typeface="Tahoma" panose="020B0604030504040204" pitchFamily="34" charset="0"/>
                <a:ea typeface="Tahoma" panose="020B0604030504040204" pitchFamily="34" charset="0"/>
                <a:cs typeface="Tahoma" panose="020B0604030504040204" pitchFamily="34" charset="0"/>
              </a:rPr>
              <a:t>Required to submit leave request for extended liberty from school.</a:t>
            </a:r>
            <a:endParaRPr lang="en-US" b="1"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727273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36D7F-984F-6A37-DDC0-B39086B7AFC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0026E2A-484F-1FF1-9610-7833A7BBC7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757AF9C-C809-0917-AD8B-0A7455562E5B}"/>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5" name="Footer Placeholder 4">
            <a:extLst>
              <a:ext uri="{FF2B5EF4-FFF2-40B4-BE49-F238E27FC236}">
                <a16:creationId xmlns:a16="http://schemas.microsoft.com/office/drawing/2014/main" id="{D79CBF49-C097-B43C-4986-F6D8D8E394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6A0830-8C75-F301-0472-64890DA37459}"/>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1968001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4039B-CACC-DAE0-DAE1-4A2A6BFC912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9DE6C85-F47C-C865-57D4-232459325DA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ABCE68-7B38-1826-5EC5-583D30677389}"/>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5" name="Footer Placeholder 4">
            <a:extLst>
              <a:ext uri="{FF2B5EF4-FFF2-40B4-BE49-F238E27FC236}">
                <a16:creationId xmlns:a16="http://schemas.microsoft.com/office/drawing/2014/main" id="{1EE267CB-ECE7-0957-CD7F-CBC57D4855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AE1EB0-058E-B906-3083-4B02C06BFA48}"/>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3779414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2D9223-E93D-6350-1946-EC188008CA7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2D169C2-BFA9-379E-9B04-4AC11C0BD00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440D83-E258-4B00-EB07-EBB695B24A21}"/>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5" name="Footer Placeholder 4">
            <a:extLst>
              <a:ext uri="{FF2B5EF4-FFF2-40B4-BE49-F238E27FC236}">
                <a16:creationId xmlns:a16="http://schemas.microsoft.com/office/drawing/2014/main" id="{B2FA4F08-933E-7912-9BF6-6A387BAA81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A420BE-900B-6ACB-4195-53B17A094E9A}"/>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2800896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E19F8-BB38-4E2C-6A44-76BF14B29E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A34E38-D6AE-26DC-EFD4-7F7A913C8D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0DAEBB-AA3E-CFA8-3407-4C8EE2EE1A31}"/>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5" name="Footer Placeholder 4">
            <a:extLst>
              <a:ext uri="{FF2B5EF4-FFF2-40B4-BE49-F238E27FC236}">
                <a16:creationId xmlns:a16="http://schemas.microsoft.com/office/drawing/2014/main" id="{03ACFDA8-96FF-A304-4F9C-C829BC9A06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CA21E5-CAC0-CA2E-B364-6144434075D5}"/>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138798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1DAC6-7F15-7FDF-CBC8-5C18DE0B41D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ED07DA1-AF76-451C-3123-3B1B0A5A6CB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A27DC2-0819-82DC-8BA2-2E5ABAB95261}"/>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5" name="Footer Placeholder 4">
            <a:extLst>
              <a:ext uri="{FF2B5EF4-FFF2-40B4-BE49-F238E27FC236}">
                <a16:creationId xmlns:a16="http://schemas.microsoft.com/office/drawing/2014/main" id="{994FE17D-BCBC-6980-6BAA-86F3D4A26E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E11198-2E93-524C-50C0-BA9E0031F4C5}"/>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3749142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67272-ED1C-1EBF-9A09-2BA386D615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A8529A-032C-59CD-50B9-84706BBB078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324FBED-04A4-8BAD-498C-26B5DE7DF72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D217711-5E83-E77B-4C4F-7951B1ABD535}"/>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6" name="Footer Placeholder 5">
            <a:extLst>
              <a:ext uri="{FF2B5EF4-FFF2-40B4-BE49-F238E27FC236}">
                <a16:creationId xmlns:a16="http://schemas.microsoft.com/office/drawing/2014/main" id="{44FCCD2C-45E4-B928-A760-85D7DEC34B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FB0CB6-9D73-EEDF-53FB-F8BE088FAA8B}"/>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78434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14D98-8CDD-5D3B-BDAA-EF97CC833F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2BB1869-E3C5-50CF-27F3-C67284B27B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BAD060E-5211-362F-A713-AF972D3CBE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45EEF8B-FC90-9A88-1456-4F3CB8B4B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2A960CD-2448-C8A6-9D0B-B237786351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93FD7A7-97F7-E0DE-1E45-4516E5446D0C}"/>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8" name="Footer Placeholder 7">
            <a:extLst>
              <a:ext uri="{FF2B5EF4-FFF2-40B4-BE49-F238E27FC236}">
                <a16:creationId xmlns:a16="http://schemas.microsoft.com/office/drawing/2014/main" id="{DFEE6024-DCC1-20BC-3026-BA90E1900D7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6AAF423-5D08-F813-DDC3-65661F275D91}"/>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3988357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C8764-F6DF-F028-8DB7-AD0BE70B15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D16F7E-52B1-8F44-BAEA-6CA5FD92D1F7}"/>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4" name="Footer Placeholder 3">
            <a:extLst>
              <a:ext uri="{FF2B5EF4-FFF2-40B4-BE49-F238E27FC236}">
                <a16:creationId xmlns:a16="http://schemas.microsoft.com/office/drawing/2014/main" id="{6AD4A6B9-2DEA-3443-D8C4-661469CE9CC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1A22BC-DF86-2C16-7401-DE831A96ECFD}"/>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630757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70CF79-04CC-26BC-C85F-379AD931A9F4}"/>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3" name="Footer Placeholder 2">
            <a:extLst>
              <a:ext uri="{FF2B5EF4-FFF2-40B4-BE49-F238E27FC236}">
                <a16:creationId xmlns:a16="http://schemas.microsoft.com/office/drawing/2014/main" id="{94470FE2-2736-9675-5385-87C840EB62B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7FF97F6-3711-D22C-B665-19115AD7FAE9}"/>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4047162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60E63-2984-E00E-9C2B-93C2695542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6E7CFD4-1E3B-7974-6655-2E880A226C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2BBF841-B59E-B3D1-ADFD-DB95762386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B17AF2-D57D-234F-46FD-F5114B3268EB}"/>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6" name="Footer Placeholder 5">
            <a:extLst>
              <a:ext uri="{FF2B5EF4-FFF2-40B4-BE49-F238E27FC236}">
                <a16:creationId xmlns:a16="http://schemas.microsoft.com/office/drawing/2014/main" id="{26E80FC1-2C8D-7073-7B56-A19811498F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AFEAE27-52EF-4D3C-C52C-F47462884F82}"/>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2702850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EF017-14EC-E7EF-1E85-915A623CAA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193EDB0-4D8D-9D34-7A0D-1845A975D5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438F07-A2C9-1067-8E14-AC83D17299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5D6044-771D-B06A-BD9B-EDD341EC5DC4}"/>
              </a:ext>
            </a:extLst>
          </p:cNvPr>
          <p:cNvSpPr>
            <a:spLocks noGrp="1"/>
          </p:cNvSpPr>
          <p:nvPr>
            <p:ph type="dt" sz="half" idx="10"/>
          </p:nvPr>
        </p:nvSpPr>
        <p:spPr/>
        <p:txBody>
          <a:bodyPr/>
          <a:lstStyle/>
          <a:p>
            <a:fld id="{DCBA8F7C-6606-4FA1-9754-F2F4BF288B41}" type="datetimeFigureOut">
              <a:rPr lang="en-US" smtClean="0"/>
              <a:t>12/8/2025</a:t>
            </a:fld>
            <a:endParaRPr lang="en-US"/>
          </a:p>
        </p:txBody>
      </p:sp>
      <p:sp>
        <p:nvSpPr>
          <p:cNvPr id="6" name="Footer Placeholder 5">
            <a:extLst>
              <a:ext uri="{FF2B5EF4-FFF2-40B4-BE49-F238E27FC236}">
                <a16:creationId xmlns:a16="http://schemas.microsoft.com/office/drawing/2014/main" id="{BD7F60BE-5692-6A98-5864-DA4FBED902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E428CE-AB0E-02C2-F778-35A1C1615253}"/>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577177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9ED69E3-F794-F575-AC4A-69BDBCEB2F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207748F-FDDF-6C78-55F2-21ED9861ED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B06C16-E113-CBB2-2139-8BAA87DAE4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CBA8F7C-6606-4FA1-9754-F2F4BF288B41}" type="datetimeFigureOut">
              <a:rPr lang="en-US" smtClean="0"/>
              <a:t>12/8/2025</a:t>
            </a:fld>
            <a:endParaRPr lang="en-US"/>
          </a:p>
        </p:txBody>
      </p:sp>
      <p:sp>
        <p:nvSpPr>
          <p:cNvPr id="5" name="Footer Placeholder 4">
            <a:extLst>
              <a:ext uri="{FF2B5EF4-FFF2-40B4-BE49-F238E27FC236}">
                <a16:creationId xmlns:a16="http://schemas.microsoft.com/office/drawing/2014/main" id="{C6EA3C0E-27E4-AFDC-A801-F5C52AC658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6F5C772-999C-D5D7-36AE-A16A9DBA61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8548A0C-9AB1-441A-9259-B7D2AA1F8386}" type="slidenum">
              <a:rPr lang="en-US" smtClean="0"/>
              <a:t>‹#›</a:t>
            </a:fld>
            <a:endParaRPr lang="en-US"/>
          </a:p>
        </p:txBody>
      </p:sp>
    </p:spTree>
    <p:extLst>
      <p:ext uri="{BB962C8B-B14F-4D97-AF65-F5344CB8AC3E}">
        <p14:creationId xmlns:p14="http://schemas.microsoft.com/office/powerpoint/2010/main" val="2866586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netc.navy.mil/Commands/Naval-Service-Training-Command/STA-21/STA-21-Progra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usna.edu/Admissions/index.php"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mynavyhr.navy.mil/Career-Management/Community-Management/Officer/Program-Authorizations/"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7F9F476-6833-4C5F-A3D2-37BDB2165A9E}"/>
              </a:ext>
            </a:extLst>
          </p:cNvPr>
          <p:cNvSpPr>
            <a:spLocks noGrp="1"/>
          </p:cNvSpPr>
          <p:nvPr>
            <p:ph type="subTitle" idx="1"/>
          </p:nvPr>
        </p:nvSpPr>
        <p:spPr>
          <a:xfrm>
            <a:off x="1524000" y="3005690"/>
            <a:ext cx="9144000" cy="1655762"/>
          </a:xfrm>
        </p:spPr>
        <p:txBody>
          <a:bodyPr vert="horz" lIns="91440" tIns="45720" rIns="91440" bIns="45720" rtlCol="0" anchor="t">
            <a:normAutofit/>
          </a:bodyPr>
          <a:lstStyle/>
          <a:p>
            <a:r>
              <a:rPr lang="en-US" sz="3200" b="1" i="0" dirty="0">
                <a:solidFill>
                  <a:srgbClr val="000000"/>
                </a:solidFill>
                <a:latin typeface="Times New Roman"/>
                <a:cs typeface="Times New Roman"/>
              </a:rPr>
              <a:t>Commissioning Programs</a:t>
            </a:r>
            <a:endParaRPr lang="en-US" sz="3200" dirty="0">
              <a:solidFill>
                <a:schemeClr val="accent3"/>
              </a:solidFill>
              <a:latin typeface="Times New Roman"/>
              <a:cs typeface="Times New Roman"/>
            </a:endParaRPr>
          </a:p>
        </p:txBody>
      </p:sp>
    </p:spTree>
    <p:extLst>
      <p:ext uri="{BB962C8B-B14F-4D97-AF65-F5344CB8AC3E}">
        <p14:creationId xmlns:p14="http://schemas.microsoft.com/office/powerpoint/2010/main" val="4252582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503690"/>
            <a:ext cx="10058400" cy="4480421"/>
          </a:xfrm>
        </p:spPr>
        <p:txBody>
          <a:bodyPr vert="horz" lIns="91440" tIns="45720" rIns="91440" bIns="45720" rtlCol="0" anchor="t">
            <a:normAutofit/>
          </a:bodyPr>
          <a:lstStyle/>
          <a:p>
            <a:pPr>
              <a:lnSpc>
                <a:spcPct val="100000"/>
              </a:lnSpc>
              <a:spcBef>
                <a:spcPts val="300"/>
              </a:spcBef>
              <a:spcAft>
                <a:spcPts val="300"/>
              </a:spcAft>
            </a:pPr>
            <a:r>
              <a:rPr lang="en-US" sz="2000" b="0" i="0" dirty="0">
                <a:solidFill>
                  <a:srgbClr val="000000"/>
                </a:solidFill>
                <a:latin typeface="Times New Roman"/>
                <a:cs typeface="Times New Roman"/>
              </a:rPr>
              <a:t>Comprised of two parts</a:t>
            </a:r>
            <a:endParaRPr lang="en-US" sz="2000">
              <a:latin typeface="Times New Roman"/>
              <a:cs typeface="Times New Roman"/>
            </a:endParaRPr>
          </a:p>
          <a:p>
            <a:pPr marL="228600" lvl="1">
              <a:lnSpc>
                <a:spcPct val="100000"/>
              </a:lnSpc>
              <a:spcBef>
                <a:spcPts val="300"/>
              </a:spcBef>
              <a:spcAft>
                <a:spcPts val="300"/>
              </a:spcAft>
            </a:pPr>
            <a:r>
              <a:rPr lang="en-US" sz="2000" b="0" i="0" dirty="0">
                <a:solidFill>
                  <a:srgbClr val="000000"/>
                </a:solidFill>
                <a:latin typeface="Times New Roman"/>
                <a:cs typeface="Times New Roman"/>
              </a:rPr>
              <a:t>Part 1 by Sailor online</a:t>
            </a:r>
            <a:endParaRPr lang="en-US" sz="2000" b="0" i="0">
              <a:solidFill>
                <a:srgbClr val="000000"/>
              </a:solidFill>
              <a:latin typeface="Times New Roman"/>
              <a:cs typeface="Times New Roman"/>
            </a:endParaRPr>
          </a:p>
          <a:p>
            <a:pPr marL="685800" lvl="2">
              <a:lnSpc>
                <a:spcPct val="100000"/>
              </a:lnSpc>
              <a:spcBef>
                <a:spcPts val="300"/>
              </a:spcBef>
              <a:spcAft>
                <a:spcPts val="300"/>
              </a:spcAft>
            </a:pPr>
            <a:r>
              <a:rPr lang="en-US" sz="2000" b="0" i="0" dirty="0">
                <a:solidFill>
                  <a:srgbClr val="000000"/>
                </a:solidFill>
                <a:latin typeface="Times New Roman"/>
                <a:cs typeface="Times New Roman"/>
              </a:rPr>
              <a:t> </a:t>
            </a:r>
            <a:r>
              <a:rPr lang="en-US" sz="2000" b="0" i="0" dirty="0">
                <a:solidFill>
                  <a:srgbClr val="000000"/>
                </a:solidFill>
                <a:latin typeface="Times New Roman"/>
                <a:cs typeface="Times New Roman"/>
                <a:hlinkClick r:id="rId3"/>
              </a:rPr>
              <a:t>https://www.netc.navy.mil/Commands/Naval-Service-Training-Command/STA-21/STA-21-Program/</a:t>
            </a:r>
            <a:endParaRPr lang="en-US">
              <a:latin typeface="Times New Roman"/>
              <a:ea typeface="Tahoma"/>
              <a:cs typeface="Times New Roman"/>
            </a:endParaRPr>
          </a:p>
          <a:p>
            <a:pPr marL="228600" lvl="1">
              <a:lnSpc>
                <a:spcPct val="100000"/>
              </a:lnSpc>
              <a:spcBef>
                <a:spcPts val="300"/>
              </a:spcBef>
              <a:spcAft>
                <a:spcPts val="300"/>
              </a:spcAft>
            </a:pPr>
            <a:r>
              <a:rPr lang="en-US" sz="2000" b="0" i="0" dirty="0">
                <a:solidFill>
                  <a:srgbClr val="000000"/>
                </a:solidFill>
                <a:latin typeface="Times New Roman"/>
                <a:cs typeface="Times New Roman"/>
              </a:rPr>
              <a:t>Part 2 by Command (mail-in portion)</a:t>
            </a:r>
            <a:endParaRPr lang="en-US" sz="2000">
              <a:latin typeface="Times New Roman"/>
              <a:ea typeface="Tahoma"/>
              <a:cs typeface="Times New Roman"/>
            </a:endParaRPr>
          </a:p>
          <a:p>
            <a:pPr lvl="1">
              <a:lnSpc>
                <a:spcPct val="100000"/>
              </a:lnSpc>
              <a:spcBef>
                <a:spcPts val="300"/>
              </a:spcBef>
              <a:spcAft>
                <a:spcPts val="300"/>
              </a:spcAft>
            </a:pPr>
            <a:r>
              <a:rPr lang="en-US" sz="2000" b="0" i="0" dirty="0">
                <a:solidFill>
                  <a:srgbClr val="000000"/>
                </a:solidFill>
                <a:latin typeface="Times New Roman"/>
                <a:cs typeface="Times New Roman"/>
              </a:rPr>
              <a:t>Packages must be postmarked by 1 July</a:t>
            </a:r>
            <a:r>
              <a:rPr lang="en-US" sz="2000" dirty="0">
                <a:solidFill>
                  <a:srgbClr val="000000"/>
                </a:solidFill>
                <a:latin typeface="Times New Roman"/>
                <a:cs typeface="Times New Roman"/>
              </a:rPr>
              <a:t> of application year. </a:t>
            </a:r>
            <a:endParaRPr lang="en-US" sz="2000" dirty="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 References</a:t>
            </a:r>
            <a:endParaRPr lang="en-US" sz="2000" b="0" i="0">
              <a:solidFill>
                <a:srgbClr val="000000"/>
              </a:solidFill>
              <a:latin typeface="Times New Roman"/>
              <a:cs typeface="Times New Roman"/>
            </a:endParaRPr>
          </a:p>
          <a:p>
            <a:pPr lvl="1">
              <a:lnSpc>
                <a:spcPct val="100000"/>
              </a:lnSpc>
              <a:spcBef>
                <a:spcPts val="300"/>
              </a:spcBef>
              <a:spcAft>
                <a:spcPts val="300"/>
              </a:spcAft>
            </a:pPr>
            <a:r>
              <a:rPr lang="en-US" sz="2000" b="0" i="0" dirty="0">
                <a:solidFill>
                  <a:srgbClr val="000000"/>
                </a:solidFill>
                <a:latin typeface="Times New Roman"/>
                <a:cs typeface="Times New Roman"/>
              </a:rPr>
              <a:t>OPNAVINST 1420.1B chapter 8 and current NAVADMIN</a:t>
            </a:r>
            <a:endParaRPr lang="en-US" sz="2000" dirty="0">
              <a:latin typeface="Times New Roman"/>
              <a:ea typeface="Tahoma"/>
              <a:cs typeface="Times New Roman"/>
            </a:endParaRPr>
          </a:p>
          <a:p>
            <a:pPr marL="457200" lvl="1" indent="0">
              <a:lnSpc>
                <a:spcPct val="100000"/>
              </a:lnSpc>
              <a:spcBef>
                <a:spcPts val="300"/>
              </a:spcBef>
              <a:spcAft>
                <a:spcPts val="300"/>
              </a:spcAft>
              <a:buNone/>
            </a:pPr>
            <a:endParaRPr lang="en-US" sz="2000" dirty="0">
              <a:ea typeface="+mn-lt"/>
              <a:cs typeface="+mn-lt"/>
            </a:endParaRPr>
          </a:p>
          <a:p>
            <a:pPr lvl="1">
              <a:lnSpc>
                <a:spcPct val="100000"/>
              </a:lnSpc>
              <a:spcBef>
                <a:spcPts val="300"/>
              </a:spcBef>
              <a:spcAft>
                <a:spcPts val="300"/>
              </a:spcAft>
            </a:pPr>
            <a:endParaRPr lang="en-US" sz="2000" dirty="0">
              <a:ea typeface="Tahoma"/>
              <a:cs typeface="Tahoma"/>
            </a:endParaRPr>
          </a:p>
          <a:p>
            <a:pPr>
              <a:lnSpc>
                <a:spcPct val="100000"/>
              </a:lnSpc>
              <a:spcBef>
                <a:spcPts val="300"/>
              </a:spcBef>
              <a:spcAft>
                <a:spcPts val="300"/>
              </a:spcAft>
              <a:buNone/>
            </a:pPr>
            <a:endParaRPr lang="en-US" sz="2600" dirty="0">
              <a:ea typeface="Tahoma"/>
              <a:cs typeface="Tahoma"/>
            </a:endParaRPr>
          </a:p>
        </p:txBody>
      </p:sp>
      <p:sp>
        <p:nvSpPr>
          <p:cNvPr id="7" name="Title 1">
            <a:extLst>
              <a:ext uri="{FF2B5EF4-FFF2-40B4-BE49-F238E27FC236}">
                <a16:creationId xmlns:a16="http://schemas.microsoft.com/office/drawing/2014/main" id="{7FDC77AF-62C7-61B7-5B3F-AD8700DA036E}"/>
              </a:ext>
            </a:extLst>
          </p:cNvPr>
          <p:cNvSpPr>
            <a:spLocks noGrp="1"/>
          </p:cNvSpPr>
          <p:nvPr>
            <p:ph type="title"/>
          </p:nvPr>
        </p:nvSpPr>
        <p:spPr>
          <a:xfrm>
            <a:off x="671" y="-4681"/>
            <a:ext cx="12190659" cy="1325563"/>
          </a:xfrm>
        </p:spPr>
        <p:txBody>
          <a:bodyPr>
            <a:normAutofit/>
          </a:bodyPr>
          <a:lstStyle/>
          <a:p>
            <a:pPr algn="ctr"/>
            <a:r>
              <a:rPr lang="en-US" sz="3200" b="1" i="0" dirty="0">
                <a:solidFill>
                  <a:srgbClr val="000000"/>
                </a:solidFill>
                <a:latin typeface="Times New Roman"/>
                <a:cs typeface="Times New Roman"/>
              </a:rPr>
              <a:t>Seaman to Admiral </a:t>
            </a:r>
            <a:br>
              <a:rPr lang="en-US" sz="2800" dirty="0"/>
            </a:br>
            <a:r>
              <a:rPr lang="en-US" sz="2000" dirty="0">
                <a:latin typeface="Times New Roman"/>
                <a:ea typeface="Tahoma"/>
                <a:cs typeface="Times New Roman"/>
              </a:rPr>
              <a:t>Application Procedures</a:t>
            </a:r>
          </a:p>
        </p:txBody>
      </p:sp>
    </p:spTree>
    <p:extLst>
      <p:ext uri="{BB962C8B-B14F-4D97-AF65-F5344CB8AC3E}">
        <p14:creationId xmlns:p14="http://schemas.microsoft.com/office/powerpoint/2010/main" val="3015253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398473"/>
            <a:ext cx="10058400" cy="4582058"/>
          </a:xfrm>
        </p:spPr>
        <p:txBody>
          <a:bodyPr vert="horz" lIns="91440" tIns="45720" rIns="91440" bIns="45720" rtlCol="0" anchor="t">
            <a:normAutofit/>
          </a:bodyPr>
          <a:lstStyle/>
          <a:p>
            <a:pPr marL="0" indent="0">
              <a:lnSpc>
                <a:spcPct val="100000"/>
              </a:lnSpc>
              <a:spcBef>
                <a:spcPts val="300"/>
              </a:spcBef>
              <a:spcAft>
                <a:spcPts val="300"/>
              </a:spcAft>
              <a:buNone/>
            </a:pPr>
            <a:r>
              <a:rPr lang="en-US" sz="2000" dirty="0">
                <a:solidFill>
                  <a:srgbClr val="000000"/>
                </a:solidFill>
                <a:latin typeface="Times New Roman"/>
                <a:cs typeface="Times New Roman"/>
              </a:rPr>
              <a:t>USNA is the Service school for the United States Navy and United States Marine Corps providing path to a commissioning in either branch of service.  (USN/USMC)</a:t>
            </a:r>
          </a:p>
          <a:p>
            <a:pPr lvl="1">
              <a:lnSpc>
                <a:spcPct val="100000"/>
              </a:lnSpc>
              <a:spcBef>
                <a:spcPts val="300"/>
              </a:spcBef>
              <a:spcAft>
                <a:spcPts val="300"/>
              </a:spcAft>
            </a:pPr>
            <a:r>
              <a:rPr lang="en-US" sz="2000" b="0" i="0" dirty="0">
                <a:solidFill>
                  <a:srgbClr val="000000"/>
                </a:solidFill>
                <a:latin typeface="Times New Roman"/>
                <a:cs typeface="Times New Roman"/>
              </a:rPr>
              <a:t>Provides 4 years of college education and </a:t>
            </a:r>
            <a:r>
              <a:rPr lang="en-US" sz="2000" dirty="0">
                <a:solidFill>
                  <a:srgbClr val="000000"/>
                </a:solidFill>
                <a:latin typeface="Times New Roman"/>
                <a:cs typeface="Times New Roman"/>
              </a:rPr>
              <a:t>Navy and Marine Corps</a:t>
            </a:r>
            <a:r>
              <a:rPr lang="en-US" sz="2000" b="0" i="0" dirty="0">
                <a:solidFill>
                  <a:srgbClr val="000000"/>
                </a:solidFill>
                <a:latin typeface="Times New Roman"/>
                <a:cs typeface="Times New Roman"/>
              </a:rPr>
              <a:t> training</a:t>
            </a:r>
            <a:endParaRPr lang="en-US" sz="2000">
              <a:latin typeface="Times New Roman"/>
              <a:ea typeface="Tahoma"/>
              <a:cs typeface="Times New Roman"/>
            </a:endParaRPr>
          </a:p>
          <a:p>
            <a:pPr lvl="1">
              <a:lnSpc>
                <a:spcPct val="100000"/>
              </a:lnSpc>
              <a:spcBef>
                <a:spcPts val="300"/>
              </a:spcBef>
              <a:spcAft>
                <a:spcPts val="300"/>
              </a:spcAft>
            </a:pPr>
            <a:r>
              <a:rPr lang="en-US" sz="2000" b="0" i="0" dirty="0">
                <a:solidFill>
                  <a:srgbClr val="000000"/>
                </a:solidFill>
                <a:latin typeface="Times New Roman"/>
                <a:cs typeface="Times New Roman"/>
              </a:rPr>
              <a:t>Results in a commission as an Ensign, USN</a:t>
            </a:r>
            <a:r>
              <a:rPr lang="en-US" sz="2000" dirty="0">
                <a:solidFill>
                  <a:srgbClr val="000000"/>
                </a:solidFill>
                <a:latin typeface="Times New Roman"/>
                <a:cs typeface="Times New Roman"/>
              </a:rPr>
              <a:t> </a:t>
            </a:r>
            <a:r>
              <a:rPr lang="en-US" sz="2000">
                <a:solidFill>
                  <a:srgbClr val="000000"/>
                </a:solidFill>
                <a:latin typeface="Times New Roman"/>
                <a:cs typeface="Times New Roman"/>
              </a:rPr>
              <a:t>or Second Lieutenant, USMC</a:t>
            </a:r>
            <a:endParaRPr lang="en-US" sz="2000">
              <a:solidFill>
                <a:srgbClr val="000000"/>
              </a:solidFill>
              <a:latin typeface="Times New Roman"/>
              <a:ea typeface="Tahoma"/>
              <a:cs typeface="Times New Roman"/>
            </a:endParaRPr>
          </a:p>
          <a:p>
            <a:pPr marL="285750" lvl="1" indent="-285750">
              <a:lnSpc>
                <a:spcPct val="100000"/>
              </a:lnSpc>
              <a:spcBef>
                <a:spcPts val="300"/>
              </a:spcBef>
              <a:spcAft>
                <a:spcPts val="300"/>
              </a:spcAft>
            </a:pPr>
            <a:r>
              <a:rPr lang="en-US" sz="2000" b="1">
                <a:solidFill>
                  <a:srgbClr val="000000"/>
                </a:solidFill>
                <a:latin typeface="Times New Roman"/>
                <a:cs typeface="Times New Roman"/>
              </a:rPr>
              <a:t>Eligibility</a:t>
            </a:r>
            <a:endParaRPr lang="en-US" sz="2000" b="1">
              <a:latin typeface="Times New Roman"/>
              <a:ea typeface="Tahoma"/>
              <a:cs typeface="Times New Roman"/>
            </a:endParaRPr>
          </a:p>
          <a:p>
            <a:pPr marL="685800" lvl="2">
              <a:lnSpc>
                <a:spcPct val="100000"/>
              </a:lnSpc>
              <a:spcBef>
                <a:spcPts val="300"/>
              </a:spcBef>
              <a:spcAft>
                <a:spcPts val="300"/>
              </a:spcAft>
            </a:pPr>
            <a:r>
              <a:rPr lang="en-US" sz="2000" b="0" i="0" dirty="0">
                <a:solidFill>
                  <a:srgbClr val="000000"/>
                </a:solidFill>
                <a:latin typeface="Times New Roman"/>
                <a:cs typeface="Times New Roman"/>
              </a:rPr>
              <a:t>Must be at least 17 years old and must not have passed their 23</a:t>
            </a:r>
            <a:r>
              <a:rPr lang="en-US" sz="2000" b="0" i="0" baseline="30000" dirty="0">
                <a:solidFill>
                  <a:srgbClr val="000000"/>
                </a:solidFill>
                <a:latin typeface="Times New Roman"/>
                <a:cs typeface="Times New Roman"/>
              </a:rPr>
              <a:t>rd</a:t>
            </a:r>
            <a:r>
              <a:rPr lang="en-US" sz="2000" b="0" i="0" dirty="0">
                <a:solidFill>
                  <a:srgbClr val="000000"/>
                </a:solidFill>
                <a:latin typeface="Times New Roman"/>
                <a:cs typeface="Times New Roman"/>
              </a:rPr>
              <a:t> birthday </a:t>
            </a:r>
            <a:r>
              <a:rPr lang="en-US" dirty="0">
                <a:solidFill>
                  <a:srgbClr val="000000"/>
                </a:solidFill>
                <a:latin typeface="Times New Roman"/>
                <a:cs typeface="Times New Roman"/>
              </a:rPr>
              <a:t>by 1</a:t>
            </a:r>
            <a:r>
              <a:rPr lang="en-US" sz="2000" b="0" i="0" dirty="0">
                <a:solidFill>
                  <a:srgbClr val="000000"/>
                </a:solidFill>
                <a:latin typeface="Times New Roman"/>
                <a:cs typeface="Times New Roman"/>
              </a:rPr>
              <a:t> July of the entrance year (no waivers)</a:t>
            </a:r>
            <a:endParaRPr lang="en-US">
              <a:latin typeface="Times New Roman"/>
              <a:ea typeface="Tahoma"/>
              <a:cs typeface="Times New Roman"/>
            </a:endParaRPr>
          </a:p>
          <a:p>
            <a:pPr marL="685800" lvl="2">
              <a:lnSpc>
                <a:spcPct val="100000"/>
              </a:lnSpc>
              <a:spcBef>
                <a:spcPts val="300"/>
              </a:spcBef>
              <a:spcAft>
                <a:spcPts val="300"/>
              </a:spcAft>
            </a:pPr>
            <a:r>
              <a:rPr lang="en-US" sz="2000" b="0" i="0" dirty="0">
                <a:solidFill>
                  <a:srgbClr val="000000"/>
                </a:solidFill>
                <a:latin typeface="Times New Roman"/>
                <a:cs typeface="Times New Roman"/>
              </a:rPr>
              <a:t>Must be unmarried, not pregnant, and have no incurred obligations of parenthood</a:t>
            </a:r>
            <a:r>
              <a:rPr lang="en-US" dirty="0">
                <a:solidFill>
                  <a:srgbClr val="000000"/>
                </a:solidFill>
                <a:latin typeface="Times New Roman"/>
                <a:cs typeface="Times New Roman"/>
              </a:rPr>
              <a:t> or support</a:t>
            </a:r>
            <a:endParaRPr lang="en-US" dirty="0">
              <a:latin typeface="Times New Roman"/>
              <a:ea typeface="Tahoma"/>
              <a:cs typeface="Times New Roman"/>
            </a:endParaRPr>
          </a:p>
          <a:p>
            <a:pPr marL="685800" lvl="2">
              <a:lnSpc>
                <a:spcPct val="100000"/>
              </a:lnSpc>
              <a:spcBef>
                <a:spcPts val="300"/>
              </a:spcBef>
              <a:spcAft>
                <a:spcPts val="300"/>
              </a:spcAft>
            </a:pPr>
            <a:r>
              <a:rPr lang="en-US" sz="2000" b="0" i="0" dirty="0">
                <a:solidFill>
                  <a:srgbClr val="000000"/>
                </a:solidFill>
                <a:latin typeface="Times New Roman"/>
                <a:cs typeface="Times New Roman"/>
              </a:rPr>
              <a:t>Have vision correctable to 20/20 and normal color perception</a:t>
            </a:r>
            <a:endParaRPr lang="en-US">
              <a:latin typeface="Times New Roman"/>
              <a:ea typeface="Tahoma"/>
              <a:cs typeface="Times New Roman"/>
            </a:endParaRPr>
          </a:p>
          <a:p>
            <a:pPr marL="685800" lvl="2">
              <a:lnSpc>
                <a:spcPct val="100000"/>
              </a:lnSpc>
              <a:spcBef>
                <a:spcPts val="300"/>
              </a:spcBef>
              <a:spcAft>
                <a:spcPts val="300"/>
              </a:spcAft>
            </a:pPr>
            <a:r>
              <a:rPr lang="en-US" sz="2000" b="0" i="0" dirty="0">
                <a:solidFill>
                  <a:srgbClr val="000000"/>
                </a:solidFill>
                <a:latin typeface="Times New Roman"/>
                <a:cs typeface="Times New Roman"/>
              </a:rPr>
              <a:t>Attain SAT/ACT minimums</a:t>
            </a:r>
            <a:r>
              <a:rPr lang="en-US" dirty="0">
                <a:solidFill>
                  <a:srgbClr val="000000"/>
                </a:solidFill>
                <a:latin typeface="Times New Roman"/>
                <a:cs typeface="Times New Roman"/>
              </a:rPr>
              <a:t>:</a:t>
            </a:r>
            <a:endParaRPr lang="en-US" dirty="0">
              <a:latin typeface="Times New Roman"/>
              <a:ea typeface="Tahoma"/>
              <a:cs typeface="Times New Roman"/>
            </a:endParaRPr>
          </a:p>
          <a:p>
            <a:pPr marL="1143000" lvl="4">
              <a:lnSpc>
                <a:spcPct val="100000"/>
              </a:lnSpc>
              <a:spcBef>
                <a:spcPts val="300"/>
              </a:spcBef>
              <a:spcAft>
                <a:spcPts val="300"/>
              </a:spcAft>
            </a:pPr>
            <a:r>
              <a:rPr lang="en-US" sz="2000" b="0" i="0" dirty="0">
                <a:solidFill>
                  <a:srgbClr val="000000"/>
                </a:solidFill>
                <a:latin typeface="Times New Roman"/>
                <a:cs typeface="Times New Roman"/>
              </a:rPr>
              <a:t>1050 or 46 (English &amp; math); within 2 years</a:t>
            </a:r>
            <a:r>
              <a:rPr lang="en-US" sz="2000" dirty="0">
                <a:solidFill>
                  <a:srgbClr val="000000"/>
                </a:solidFill>
                <a:latin typeface="Times New Roman"/>
                <a:cs typeface="Times New Roman"/>
              </a:rPr>
              <a:t> of application</a:t>
            </a:r>
            <a:endParaRPr lang="en-US" sz="1900" dirty="0">
              <a:latin typeface="Times New Roman"/>
              <a:ea typeface="Tahoma"/>
              <a:cs typeface="Times New Roman"/>
            </a:endParaRPr>
          </a:p>
        </p:txBody>
      </p:sp>
      <p:sp>
        <p:nvSpPr>
          <p:cNvPr id="9" name="Title 1">
            <a:extLst>
              <a:ext uri="{FF2B5EF4-FFF2-40B4-BE49-F238E27FC236}">
                <a16:creationId xmlns:a16="http://schemas.microsoft.com/office/drawing/2014/main" id="{C733BD93-9DC3-1E90-CE46-5BB733BB2DFA}"/>
              </a:ext>
            </a:extLst>
          </p:cNvPr>
          <p:cNvSpPr>
            <a:spLocks noGrp="1"/>
          </p:cNvSpPr>
          <p:nvPr>
            <p:ph type="title"/>
          </p:nvPr>
        </p:nvSpPr>
        <p:spPr>
          <a:xfrm>
            <a:off x="671" y="-4681"/>
            <a:ext cx="12190659" cy="1325563"/>
          </a:xfrm>
        </p:spPr>
        <p:txBody>
          <a:bodyPr>
            <a:normAutofit/>
          </a:bodyPr>
          <a:lstStyle/>
          <a:p>
            <a:pPr algn="ctr"/>
            <a:r>
              <a:rPr lang="en-US" sz="3200" b="1" dirty="0">
                <a:solidFill>
                  <a:srgbClr val="000000"/>
                </a:solidFill>
                <a:latin typeface="Times New Roman"/>
                <a:cs typeface="Times New Roman"/>
              </a:rPr>
              <a:t>United States Naval Academy</a:t>
            </a:r>
            <a:br>
              <a:rPr lang="en-US" sz="2800" dirty="0"/>
            </a:br>
            <a:r>
              <a:rPr lang="en-US" sz="2000" dirty="0">
                <a:latin typeface="Times New Roman"/>
                <a:ea typeface="Tahoma"/>
                <a:cs typeface="Times New Roman"/>
              </a:rPr>
              <a:t>(USNA)</a:t>
            </a:r>
          </a:p>
        </p:txBody>
      </p:sp>
    </p:spTree>
    <p:extLst>
      <p:ext uri="{BB962C8B-B14F-4D97-AF65-F5344CB8AC3E}">
        <p14:creationId xmlns:p14="http://schemas.microsoft.com/office/powerpoint/2010/main" val="3240491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324358"/>
            <a:ext cx="10058400" cy="4622529"/>
          </a:xfrm>
        </p:spPr>
        <p:txBody>
          <a:bodyPr vert="horz" lIns="91440" tIns="45720" rIns="91440" bIns="45720" rtlCol="0" anchor="t">
            <a:normAutofit/>
          </a:bodyPr>
          <a:lstStyle/>
          <a:p>
            <a:pPr>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Students at the Naval Academy</a:t>
            </a:r>
            <a:r>
              <a:rPr lang="en-US" sz="2000" dirty="0">
                <a:solidFill>
                  <a:srgbClr val="000000"/>
                </a:solidFill>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685800" lvl="2">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Are Midshipman,</a:t>
            </a:r>
            <a:r>
              <a:rPr lang="en-US" dirty="0">
                <a:solidFill>
                  <a:srgbClr val="000000"/>
                </a:solidFill>
                <a:latin typeface="Times New Roman" panose="02020603050405020304" pitchFamily="18" charset="0"/>
                <a:cs typeface="Times New Roman" panose="02020603050405020304" pitchFamily="18" charset="0"/>
              </a:rPr>
              <a:t> (MIDN)</a:t>
            </a:r>
            <a:r>
              <a:rPr lang="en-US" sz="2000" b="0" i="0" dirty="0">
                <a:solidFill>
                  <a:srgbClr val="000000"/>
                </a:solidFill>
                <a:latin typeface="Times New Roman" panose="02020603050405020304" pitchFamily="18" charset="0"/>
                <a:cs typeface="Times New Roman" panose="02020603050405020304" pitchFamily="18" charset="0"/>
              </a:rPr>
              <a:t> USN</a:t>
            </a:r>
            <a:endParaRPr lang="en-US" sz="1800" dirty="0">
              <a:latin typeface="Times New Roman" panose="02020603050405020304" pitchFamily="18" charset="0"/>
              <a:ea typeface="Tahoma"/>
              <a:cs typeface="Times New Roman" panose="02020603050405020304" pitchFamily="18" charset="0"/>
            </a:endParaRPr>
          </a:p>
          <a:p>
            <a:pPr marL="228600" lvl="1">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Receive</a:t>
            </a:r>
            <a:r>
              <a:rPr lang="en-US" sz="2000" dirty="0">
                <a:solidFill>
                  <a:srgbClr val="000000"/>
                </a:solidFill>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ea typeface="Tahoma"/>
              <a:cs typeface="Times New Roman" panose="02020603050405020304" pitchFamily="18" charset="0"/>
            </a:endParaRPr>
          </a:p>
          <a:p>
            <a:pPr marL="685800" lvl="3">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Midshipman pay</a:t>
            </a:r>
            <a:r>
              <a:rPr lang="en-US" sz="2000" dirty="0">
                <a:solidFill>
                  <a:srgbClr val="000000"/>
                </a:solidFill>
                <a:latin typeface="Times New Roman" panose="02020603050405020304" pitchFamily="18" charset="0"/>
                <a:cs typeface="Times New Roman" panose="02020603050405020304" pitchFamily="18" charset="0"/>
              </a:rPr>
              <a:t> (based on active-duty pay of an O-1 with less than one year of service)</a:t>
            </a:r>
            <a:endParaRPr lang="en-US" sz="2000" dirty="0">
              <a:latin typeface="Times New Roman" panose="02020603050405020304" pitchFamily="18" charset="0"/>
              <a:ea typeface="Tahoma"/>
              <a:cs typeface="Times New Roman" panose="02020603050405020304" pitchFamily="18" charset="0"/>
            </a:endParaRPr>
          </a:p>
          <a:p>
            <a:pPr marL="685800" lvl="3">
              <a:lnSpc>
                <a:spcPct val="100000"/>
              </a:lnSpc>
              <a:spcBef>
                <a:spcPts val="300"/>
              </a:spcBef>
              <a:spcAft>
                <a:spcPts val="300"/>
              </a:spcAft>
            </a:pPr>
            <a:r>
              <a:rPr lang="en-US" sz="2000" dirty="0">
                <a:solidFill>
                  <a:srgbClr val="000000"/>
                </a:solidFill>
                <a:latin typeface="Times New Roman" panose="02020603050405020304" pitchFamily="18" charset="0"/>
                <a:cs typeface="Times New Roman" panose="02020603050405020304" pitchFamily="18" charset="0"/>
              </a:rPr>
              <a:t>Full tuition,</a:t>
            </a:r>
            <a:r>
              <a:rPr lang="en-US" sz="2000" b="0" i="0" dirty="0">
                <a:solidFill>
                  <a:srgbClr val="000000"/>
                </a:solidFill>
                <a:latin typeface="Times New Roman" panose="02020603050405020304" pitchFamily="18" charset="0"/>
                <a:cs typeface="Times New Roman" panose="02020603050405020304" pitchFamily="18" charset="0"/>
              </a:rPr>
              <a:t> room and board</a:t>
            </a:r>
            <a:r>
              <a:rPr lang="en-US" sz="2000" dirty="0">
                <a:solidFill>
                  <a:srgbClr val="000000"/>
                </a:solidFill>
                <a:latin typeface="Times New Roman" panose="02020603050405020304" pitchFamily="18" charset="0"/>
                <a:cs typeface="Times New Roman" panose="02020603050405020304" pitchFamily="18" charset="0"/>
              </a:rPr>
              <a:t> entitlements</a:t>
            </a:r>
            <a:endParaRPr lang="en-US" sz="2000" dirty="0">
              <a:latin typeface="Times New Roman" panose="02020603050405020304" pitchFamily="18" charset="0"/>
              <a:ea typeface="Tahoma"/>
              <a:cs typeface="Times New Roman" panose="02020603050405020304" pitchFamily="18" charset="0"/>
            </a:endParaRPr>
          </a:p>
          <a:p>
            <a:pPr marL="228600" lvl="1">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Must obligate 5 years of active duty, and 3 years of Reserve upon initial appointment</a:t>
            </a:r>
            <a:r>
              <a:rPr lang="en-US" sz="2000" dirty="0">
                <a:solidFill>
                  <a:srgbClr val="000000"/>
                </a:solidFill>
                <a:latin typeface="Times New Roman" panose="02020603050405020304" pitchFamily="18" charset="0"/>
                <a:cs typeface="Times New Roman" panose="02020603050405020304" pitchFamily="18" charset="0"/>
              </a:rPr>
              <a:t> in either the U.S. Navy or U.S. Marine Corps.</a:t>
            </a:r>
            <a:endParaRPr lang="en-US" sz="2200" dirty="0">
              <a:solidFill>
                <a:srgbClr val="FFFEF9"/>
              </a:solidFill>
              <a:latin typeface="Times New Roman" panose="02020603050405020304" pitchFamily="18" charset="0"/>
              <a:ea typeface="Tahoma"/>
              <a:cs typeface="Times New Roman" panose="02020603050405020304" pitchFamily="18" charset="0"/>
            </a:endParaRPr>
          </a:p>
          <a:p>
            <a:pPr>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References</a:t>
            </a:r>
            <a:r>
              <a:rPr lang="en-US" sz="2000" dirty="0">
                <a:solidFill>
                  <a:srgbClr val="000000"/>
                </a:solidFill>
                <a:latin typeface="Times New Roman" panose="02020603050405020304" pitchFamily="18" charset="0"/>
                <a:cs typeface="Times New Roman" panose="02020603050405020304" pitchFamily="18" charset="0"/>
              </a:rPr>
              <a:t>:</a:t>
            </a:r>
            <a:endParaRPr lang="en-US" sz="2400" dirty="0">
              <a:solidFill>
                <a:srgbClr val="FFFEF9"/>
              </a:solidFill>
              <a:latin typeface="Times New Roman" panose="02020603050405020304" pitchFamily="18" charset="0"/>
              <a:ea typeface="Tahoma"/>
              <a:cs typeface="Times New Roman" panose="02020603050405020304" pitchFamily="18" charset="0"/>
            </a:endParaRPr>
          </a:p>
          <a:p>
            <a:pPr marL="685800" lvl="2">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OPNAVINST 1420.1B, chapter 3</a:t>
            </a:r>
            <a:endParaRPr lang="en-US" sz="1800" dirty="0">
              <a:solidFill>
                <a:srgbClr val="FFFEF9"/>
              </a:solidFill>
              <a:latin typeface="Times New Roman" panose="02020603050405020304" pitchFamily="18" charset="0"/>
              <a:ea typeface="Tahoma"/>
              <a:cs typeface="Times New Roman" panose="02020603050405020304" pitchFamily="18" charset="0"/>
            </a:endParaRPr>
          </a:p>
          <a:p>
            <a:pPr marL="685800" lvl="2">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hlinkClick r:id="rId3"/>
              </a:rPr>
              <a:t>https://www.usna.edu/Admissions/index.php</a:t>
            </a:r>
            <a:endParaRPr lang="en-US" sz="1800" dirty="0">
              <a:solidFill>
                <a:srgbClr val="FFFEF9"/>
              </a:solidFill>
              <a:latin typeface="Times New Roman" panose="02020603050405020304" pitchFamily="18" charset="0"/>
              <a:ea typeface="Tahoma"/>
              <a:cs typeface="Times New Roman" panose="02020603050405020304" pitchFamily="18" charset="0"/>
            </a:endParaRPr>
          </a:p>
          <a:p>
            <a:pPr marL="457200" lvl="2" indent="0">
              <a:lnSpc>
                <a:spcPct val="100000"/>
              </a:lnSpc>
              <a:spcBef>
                <a:spcPts val="300"/>
              </a:spcBef>
              <a:spcAft>
                <a:spcPts val="300"/>
              </a:spcAft>
              <a:buNone/>
            </a:pPr>
            <a:endParaRPr lang="en-US" sz="2000" dirty="0">
              <a:solidFill>
                <a:srgbClr val="000000"/>
              </a:solidFill>
              <a:latin typeface="Calibri"/>
              <a:ea typeface="Calibri"/>
              <a:cs typeface="Calibri"/>
            </a:endParaRPr>
          </a:p>
          <a:p>
            <a:pPr marL="228600" lvl="1">
              <a:lnSpc>
                <a:spcPct val="100000"/>
              </a:lnSpc>
              <a:spcBef>
                <a:spcPts val="300"/>
              </a:spcBef>
              <a:spcAft>
                <a:spcPts val="300"/>
              </a:spcAft>
            </a:pPr>
            <a:endParaRPr lang="en-US" sz="2000" dirty="0">
              <a:solidFill>
                <a:srgbClr val="FFFEF9"/>
              </a:solidFill>
              <a:ea typeface="Tahoma"/>
              <a:cs typeface="Tahoma"/>
            </a:endParaRPr>
          </a:p>
          <a:p>
            <a:pPr marL="228600" lvl="1">
              <a:lnSpc>
                <a:spcPct val="100000"/>
              </a:lnSpc>
              <a:spcBef>
                <a:spcPts val="300"/>
              </a:spcBef>
              <a:spcAft>
                <a:spcPts val="300"/>
              </a:spcAft>
            </a:pPr>
            <a:endParaRPr lang="en-US" sz="2000" dirty="0">
              <a:solidFill>
                <a:srgbClr val="FFFEF9"/>
              </a:solidFill>
              <a:ea typeface="Tahoma"/>
              <a:cs typeface="Tahoma"/>
            </a:endParaRPr>
          </a:p>
          <a:p>
            <a:pPr marL="228600" lvl="1">
              <a:lnSpc>
                <a:spcPct val="100000"/>
              </a:lnSpc>
              <a:spcBef>
                <a:spcPts val="300"/>
              </a:spcBef>
              <a:spcAft>
                <a:spcPts val="300"/>
              </a:spcAft>
              <a:buNone/>
            </a:pPr>
            <a:endParaRPr lang="en-US" sz="2000" dirty="0">
              <a:solidFill>
                <a:srgbClr val="FFFEF9"/>
              </a:solidFill>
              <a:ea typeface="Tahoma"/>
              <a:cs typeface="Tahoma"/>
            </a:endParaRPr>
          </a:p>
          <a:p>
            <a:pPr marL="228600" lvl="1">
              <a:lnSpc>
                <a:spcPct val="100000"/>
              </a:lnSpc>
              <a:spcBef>
                <a:spcPts val="300"/>
              </a:spcBef>
              <a:spcAft>
                <a:spcPts val="300"/>
              </a:spcAft>
              <a:buNone/>
            </a:pPr>
            <a:endParaRPr lang="en-US" sz="2000" dirty="0">
              <a:solidFill>
                <a:srgbClr val="FFFEF9"/>
              </a:solidFill>
              <a:ea typeface="Tahoma"/>
              <a:cs typeface="Tahoma"/>
            </a:endParaRPr>
          </a:p>
          <a:p>
            <a:pPr marL="228600" lvl="2">
              <a:lnSpc>
                <a:spcPct val="100000"/>
              </a:lnSpc>
              <a:spcBef>
                <a:spcPts val="300"/>
              </a:spcBef>
              <a:spcAft>
                <a:spcPts val="300"/>
              </a:spcAft>
              <a:buNone/>
            </a:pPr>
            <a:endParaRPr lang="en-US" dirty="0">
              <a:ea typeface="Tahoma"/>
              <a:cs typeface="Tahoma"/>
            </a:endParaRPr>
          </a:p>
          <a:p>
            <a:pPr>
              <a:lnSpc>
                <a:spcPct val="100000"/>
              </a:lnSpc>
              <a:spcBef>
                <a:spcPts val="300"/>
              </a:spcBef>
              <a:spcAft>
                <a:spcPts val="300"/>
              </a:spcAft>
              <a:buNone/>
            </a:pPr>
            <a:endParaRPr lang="en-US" dirty="0">
              <a:ea typeface="Tahoma"/>
              <a:cs typeface="Tahoma"/>
            </a:endParaRPr>
          </a:p>
          <a:p>
            <a:pPr>
              <a:lnSpc>
                <a:spcPct val="100000"/>
              </a:lnSpc>
              <a:spcBef>
                <a:spcPts val="300"/>
              </a:spcBef>
              <a:spcAft>
                <a:spcPts val="300"/>
              </a:spcAft>
            </a:pPr>
            <a:endParaRPr lang="en-US" dirty="0">
              <a:ea typeface="Tahoma"/>
              <a:cs typeface="Tahoma"/>
            </a:endParaRPr>
          </a:p>
        </p:txBody>
      </p:sp>
      <p:sp>
        <p:nvSpPr>
          <p:cNvPr id="7" name="Title 1">
            <a:extLst>
              <a:ext uri="{FF2B5EF4-FFF2-40B4-BE49-F238E27FC236}">
                <a16:creationId xmlns:a16="http://schemas.microsoft.com/office/drawing/2014/main" id="{5847BB03-8284-17BF-420D-5F6B175B1297}"/>
              </a:ext>
            </a:extLst>
          </p:cNvPr>
          <p:cNvSpPr txBox="1">
            <a:spLocks/>
          </p:cNvSpPr>
          <p:nvPr/>
        </p:nvSpPr>
        <p:spPr>
          <a:xfrm>
            <a:off x="671" y="-4681"/>
            <a:ext cx="1219065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a:solidFill>
                  <a:srgbClr val="000000"/>
                </a:solidFill>
                <a:latin typeface="Times New Roman"/>
                <a:cs typeface="Times New Roman"/>
              </a:rPr>
              <a:t>United States Naval Academy</a:t>
            </a:r>
            <a:br>
              <a:rPr lang="en-US" sz="2800" dirty="0"/>
            </a:br>
            <a:r>
              <a:rPr lang="en-US" sz="2000" dirty="0">
                <a:latin typeface="Times New Roman"/>
                <a:ea typeface="Tahoma"/>
                <a:cs typeface="Times New Roman"/>
              </a:rPr>
              <a:t>Pay and service obligation</a:t>
            </a:r>
          </a:p>
        </p:txBody>
      </p:sp>
    </p:spTree>
    <p:extLst>
      <p:ext uri="{BB962C8B-B14F-4D97-AF65-F5344CB8AC3E}">
        <p14:creationId xmlns:p14="http://schemas.microsoft.com/office/powerpoint/2010/main" val="35682337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4" y="1187"/>
            <a:ext cx="12111047" cy="1325563"/>
          </a:xfrm>
        </p:spPr>
        <p:txBody>
          <a:bodyPr>
            <a:noAutofit/>
          </a:bodyPr>
          <a:lstStyle/>
          <a:p>
            <a:pPr algn="ctr"/>
            <a:r>
              <a:rPr lang="en-US" sz="3200" b="1" i="0" dirty="0">
                <a:solidFill>
                  <a:srgbClr val="000000"/>
                </a:solidFill>
                <a:latin typeface="Times New Roman"/>
                <a:cs typeface="Times New Roman"/>
              </a:rPr>
              <a:t>Naval Academy Preparatory School</a:t>
            </a:r>
            <a:r>
              <a:rPr lang="en-US" sz="2800" b="0" i="0" dirty="0">
                <a:solidFill>
                  <a:srgbClr val="000000"/>
                </a:solidFill>
                <a:latin typeface="Calibri"/>
              </a:rPr>
              <a:t> </a:t>
            </a:r>
            <a:br>
              <a:rPr lang="en-US" sz="2800" dirty="0">
                <a:solidFill>
                  <a:srgbClr val="000000"/>
                </a:solidFill>
                <a:latin typeface="Calibri"/>
              </a:rPr>
            </a:br>
            <a:r>
              <a:rPr lang="en-US" sz="2000" b="0" i="0" dirty="0">
                <a:solidFill>
                  <a:srgbClr val="000000"/>
                </a:solidFill>
                <a:latin typeface="Times New Roman"/>
                <a:cs typeface="Times New Roman"/>
              </a:rPr>
              <a:t>(NAPS)</a:t>
            </a:r>
          </a:p>
        </p:txBody>
      </p:sp>
      <p:sp>
        <p:nvSpPr>
          <p:cNvPr id="3" name="Content Placeholder 2"/>
          <p:cNvSpPr>
            <a:spLocks noGrp="1"/>
          </p:cNvSpPr>
          <p:nvPr>
            <p:ph idx="1"/>
          </p:nvPr>
        </p:nvSpPr>
        <p:spPr>
          <a:xfrm>
            <a:off x="1033670" y="1475347"/>
            <a:ext cx="10058400" cy="4628035"/>
          </a:xfrm>
        </p:spPr>
        <p:txBody>
          <a:bodyPr vert="horz" lIns="91440" tIns="45720" rIns="91440" bIns="45720" rtlCol="0" anchor="t">
            <a:normAutofit/>
          </a:bodyPr>
          <a:lstStyle/>
          <a:p>
            <a:pPr>
              <a:lnSpc>
                <a:spcPct val="100000"/>
              </a:lnSpc>
              <a:spcBef>
                <a:spcPts val="300"/>
              </a:spcBef>
              <a:spcAft>
                <a:spcPts val="300"/>
              </a:spcAft>
            </a:pPr>
            <a:r>
              <a:rPr lang="en-US" sz="2000" b="0" i="0" dirty="0">
                <a:solidFill>
                  <a:srgbClr val="000000"/>
                </a:solidFill>
                <a:latin typeface="Times New Roman"/>
                <a:cs typeface="Times New Roman"/>
              </a:rPr>
              <a:t>Provides intensive instruction and preparation for the academic, military, and physical training at the U.S. Naval Academy</a:t>
            </a:r>
            <a:r>
              <a:rPr lang="en-US" sz="2000" dirty="0">
                <a:solidFill>
                  <a:srgbClr val="000000"/>
                </a:solidFill>
                <a:latin typeface="Times New Roman"/>
                <a:cs typeface="Times New Roman"/>
              </a:rPr>
              <a:t>.</a:t>
            </a:r>
            <a:endParaRPr lang="en-US" sz="2000" dirty="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Must not be older than 22, as of 1 July of the entrance year</a:t>
            </a:r>
            <a:r>
              <a:rPr lang="en-US" sz="2000" dirty="0">
                <a:solidFill>
                  <a:srgbClr val="000000"/>
                </a:solidFill>
                <a:latin typeface="Times New Roman"/>
                <a:cs typeface="Times New Roman"/>
              </a:rPr>
              <a:t>.</a:t>
            </a:r>
            <a:endParaRPr lang="en-US" sz="2000" dirty="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Occurs a year prior to </a:t>
            </a:r>
            <a:r>
              <a:rPr lang="en-US" sz="2000" dirty="0">
                <a:solidFill>
                  <a:srgbClr val="000000"/>
                </a:solidFill>
                <a:latin typeface="Times New Roman"/>
                <a:cs typeface="Times New Roman"/>
              </a:rPr>
              <a:t>enrollment</a:t>
            </a:r>
            <a:r>
              <a:rPr lang="en-US" sz="2000" b="0" i="0" dirty="0">
                <a:solidFill>
                  <a:srgbClr val="000000"/>
                </a:solidFill>
                <a:latin typeface="Times New Roman"/>
                <a:cs typeface="Times New Roman"/>
              </a:rPr>
              <a:t> as a freshman at the</a:t>
            </a:r>
            <a:r>
              <a:rPr lang="en-US" sz="2000" dirty="0">
                <a:solidFill>
                  <a:srgbClr val="000000"/>
                </a:solidFill>
                <a:latin typeface="Times New Roman"/>
                <a:cs typeface="Times New Roman"/>
              </a:rPr>
              <a:t> U.S.</a:t>
            </a:r>
            <a:r>
              <a:rPr lang="en-US" sz="2000" b="0" i="0" dirty="0">
                <a:solidFill>
                  <a:srgbClr val="000000"/>
                </a:solidFill>
                <a:latin typeface="Times New Roman"/>
                <a:cs typeface="Times New Roman"/>
              </a:rPr>
              <a:t> Naval Academy</a:t>
            </a:r>
            <a:r>
              <a:rPr lang="en-US" sz="2000" dirty="0">
                <a:solidFill>
                  <a:srgbClr val="000000"/>
                </a:solidFill>
                <a:latin typeface="Times New Roman"/>
                <a:cs typeface="Times New Roman"/>
              </a:rPr>
              <a:t>.</a:t>
            </a:r>
            <a:endParaRPr lang="en-US" sz="2000" dirty="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Participant will be appointed to the USNA upon successful completion of NAPS</a:t>
            </a:r>
            <a:r>
              <a:rPr lang="en-US" sz="2000" dirty="0">
                <a:solidFill>
                  <a:srgbClr val="000000"/>
                </a:solidFill>
                <a:latin typeface="Times New Roman"/>
                <a:cs typeface="Times New Roman"/>
              </a:rPr>
              <a:t>.</a:t>
            </a:r>
          </a:p>
          <a:p>
            <a:pPr>
              <a:lnSpc>
                <a:spcPct val="100000"/>
              </a:lnSpc>
              <a:spcBef>
                <a:spcPts val="300"/>
              </a:spcBef>
              <a:spcAft>
                <a:spcPts val="300"/>
              </a:spcAft>
            </a:pPr>
            <a:r>
              <a:rPr lang="en-US" sz="2000" dirty="0">
                <a:latin typeface="Times New Roman"/>
                <a:ea typeface="Tahoma"/>
                <a:cs typeface="Times New Roman"/>
              </a:rPr>
              <a:t>NAPS is located at Newport, RI. </a:t>
            </a:r>
          </a:p>
        </p:txBody>
      </p:sp>
    </p:spTree>
    <p:extLst>
      <p:ext uri="{BB962C8B-B14F-4D97-AF65-F5344CB8AC3E}">
        <p14:creationId xmlns:p14="http://schemas.microsoft.com/office/powerpoint/2010/main" val="2088360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6" y="-1987"/>
            <a:ext cx="12190328" cy="1286911"/>
          </a:xfrm>
        </p:spPr>
        <p:txBody>
          <a:bodyPr>
            <a:normAutofit/>
          </a:bodyPr>
          <a:lstStyle/>
          <a:p>
            <a:pPr algn="ctr"/>
            <a:r>
              <a:rPr lang="en-US" sz="3200" b="1" i="0" dirty="0">
                <a:solidFill>
                  <a:srgbClr val="000000"/>
                </a:solidFill>
                <a:latin typeface="Times New Roman"/>
                <a:cs typeface="Times New Roman"/>
              </a:rPr>
              <a:t>Officer Candidate School</a:t>
            </a:r>
            <a:br>
              <a:rPr lang="en-US" sz="2800" dirty="0">
                <a:solidFill>
                  <a:srgbClr val="000000"/>
                </a:solidFill>
                <a:latin typeface="Calibri"/>
              </a:rPr>
            </a:br>
            <a:r>
              <a:rPr lang="en-US" sz="2000" dirty="0">
                <a:solidFill>
                  <a:srgbClr val="000000"/>
                </a:solidFill>
                <a:latin typeface="Times New Roman"/>
                <a:ea typeface="Calibri"/>
                <a:cs typeface="Calibri"/>
              </a:rPr>
              <a:t>(OCS)</a:t>
            </a:r>
            <a:endParaRPr lang="en-US" sz="2000" b="0" i="0" dirty="0">
              <a:solidFill>
                <a:srgbClr val="000000"/>
              </a:solidFill>
              <a:latin typeface="Times New Roman"/>
              <a:ea typeface="Calibri"/>
              <a:cs typeface="Calibri"/>
            </a:endParaRPr>
          </a:p>
        </p:txBody>
      </p:sp>
      <p:sp>
        <p:nvSpPr>
          <p:cNvPr id="3" name="Content Placeholder 2"/>
          <p:cNvSpPr>
            <a:spLocks noGrp="1"/>
          </p:cNvSpPr>
          <p:nvPr>
            <p:ph idx="1"/>
          </p:nvPr>
        </p:nvSpPr>
        <p:spPr>
          <a:xfrm>
            <a:off x="1066800" y="1500188"/>
            <a:ext cx="10058400" cy="4773612"/>
          </a:xfrm>
        </p:spPr>
        <p:txBody>
          <a:bodyPr vert="horz" lIns="91440" tIns="45720" rIns="91440" bIns="45720" rtlCol="0" anchor="t">
            <a:normAutofit/>
          </a:bodyPr>
          <a:lstStyle/>
          <a:p>
            <a:pPr>
              <a:lnSpc>
                <a:spcPct val="110000"/>
              </a:lnSpc>
              <a:spcBef>
                <a:spcPts val="300"/>
              </a:spcBef>
              <a:spcAft>
                <a:spcPts val="300"/>
              </a:spcAft>
            </a:pPr>
            <a:r>
              <a:rPr lang="en-US" sz="2000" b="0" i="0" dirty="0">
                <a:solidFill>
                  <a:srgbClr val="000000"/>
                </a:solidFill>
                <a:latin typeface="Times New Roman"/>
                <a:cs typeface="Times New Roman"/>
              </a:rPr>
              <a:t>Is a commissioning program for individuals possessing a minimum of a baccalaureate degree from an accredited institution</a:t>
            </a:r>
            <a:r>
              <a:rPr lang="en-US" sz="2000" dirty="0">
                <a:solidFill>
                  <a:srgbClr val="000000"/>
                </a:solidFill>
                <a:latin typeface="Times New Roman"/>
                <a:cs typeface="Times New Roman"/>
              </a:rPr>
              <a:t>.</a:t>
            </a:r>
            <a:endParaRPr lang="en-US" sz="2000" dirty="0">
              <a:latin typeface="Times New Roman"/>
              <a:ea typeface="Tahoma"/>
              <a:cs typeface="Times New Roman"/>
            </a:endParaRPr>
          </a:p>
          <a:p>
            <a:pPr>
              <a:lnSpc>
                <a:spcPct val="110000"/>
              </a:lnSpc>
              <a:spcBef>
                <a:spcPts val="300"/>
              </a:spcBef>
              <a:spcAft>
                <a:spcPts val="300"/>
              </a:spcAft>
            </a:pPr>
            <a:r>
              <a:rPr lang="en-US" sz="2000" b="0" i="0" dirty="0">
                <a:solidFill>
                  <a:srgbClr val="000000"/>
                </a:solidFill>
                <a:latin typeface="Times New Roman"/>
                <a:cs typeface="Times New Roman"/>
              </a:rPr>
              <a:t>Applicants may choose, depending on individual qualifications, designators within the Unrestricted Line, Restricted Line, and </a:t>
            </a:r>
            <a:r>
              <a:rPr lang="en-US" sz="2000" dirty="0">
                <a:solidFill>
                  <a:srgbClr val="000000"/>
                </a:solidFill>
                <a:latin typeface="Times New Roman"/>
                <a:cs typeface="Times New Roman"/>
              </a:rPr>
              <a:t>Staff</a:t>
            </a:r>
            <a:r>
              <a:rPr lang="en-US" sz="2000" b="0" i="0" dirty="0">
                <a:solidFill>
                  <a:srgbClr val="000000"/>
                </a:solidFill>
                <a:latin typeface="Times New Roman"/>
                <a:cs typeface="Times New Roman"/>
              </a:rPr>
              <a:t> Corps designators</a:t>
            </a:r>
            <a:r>
              <a:rPr lang="en-US" sz="2000" dirty="0">
                <a:solidFill>
                  <a:srgbClr val="000000"/>
                </a:solidFill>
                <a:latin typeface="Times New Roman"/>
                <a:cs typeface="Times New Roman"/>
              </a:rPr>
              <a:t>.</a:t>
            </a:r>
            <a:endParaRPr lang="en-US" sz="2000" dirty="0">
              <a:latin typeface="Times New Roman"/>
              <a:ea typeface="Tahoma"/>
              <a:cs typeface="Times New Roman"/>
            </a:endParaRPr>
          </a:p>
          <a:p>
            <a:pPr>
              <a:lnSpc>
                <a:spcPct val="110000"/>
              </a:lnSpc>
              <a:spcBef>
                <a:spcPts val="300"/>
              </a:spcBef>
              <a:spcAft>
                <a:spcPts val="300"/>
              </a:spcAft>
            </a:pPr>
            <a:r>
              <a:rPr lang="en-US" sz="2000" b="0" i="0" dirty="0">
                <a:solidFill>
                  <a:srgbClr val="000000"/>
                </a:solidFill>
                <a:latin typeface="Times New Roman"/>
                <a:cs typeface="Times New Roman"/>
              </a:rPr>
              <a:t>Eligibility and benefits</a:t>
            </a:r>
            <a:r>
              <a:rPr lang="en-US" sz="2000" dirty="0">
                <a:solidFill>
                  <a:srgbClr val="000000"/>
                </a:solidFill>
                <a:latin typeface="Times New Roman"/>
                <a:cs typeface="Times New Roman"/>
              </a:rPr>
              <a:t>:</a:t>
            </a:r>
            <a:r>
              <a:rPr lang="en-US" sz="2000" b="0" i="0" dirty="0">
                <a:solidFill>
                  <a:srgbClr val="000000"/>
                </a:solidFill>
                <a:latin typeface="Times New Roman"/>
                <a:cs typeface="Times New Roman"/>
              </a:rPr>
              <a:t> </a:t>
            </a:r>
            <a:endParaRPr lang="en-US" sz="2000">
              <a:latin typeface="Times New Roman"/>
              <a:ea typeface="Tahoma"/>
              <a:cs typeface="Times New Roman"/>
            </a:endParaRPr>
          </a:p>
          <a:p>
            <a:pPr marL="685800" lvl="2">
              <a:lnSpc>
                <a:spcPct val="110000"/>
              </a:lnSpc>
              <a:spcBef>
                <a:spcPts val="300"/>
              </a:spcBef>
              <a:spcAft>
                <a:spcPts val="300"/>
              </a:spcAft>
            </a:pPr>
            <a:r>
              <a:rPr lang="en-US" sz="2000" b="0" i="0" dirty="0">
                <a:solidFill>
                  <a:srgbClr val="000000"/>
                </a:solidFill>
                <a:latin typeface="Times New Roman"/>
                <a:cs typeface="Times New Roman"/>
              </a:rPr>
              <a:t>OPNAVINST 1420.1B, chapter 4</a:t>
            </a:r>
            <a:endParaRPr lang="en-US">
              <a:latin typeface="Times New Roman"/>
              <a:ea typeface="Tahoma"/>
              <a:cs typeface="Times New Roman"/>
            </a:endParaRPr>
          </a:p>
          <a:p>
            <a:pPr marL="685800" lvl="2">
              <a:lnSpc>
                <a:spcPct val="110000"/>
              </a:lnSpc>
              <a:spcBef>
                <a:spcPts val="300"/>
              </a:spcBef>
              <a:spcAft>
                <a:spcPts val="300"/>
              </a:spcAft>
            </a:pPr>
            <a:r>
              <a:rPr lang="en-US" sz="2000" b="0" i="0" dirty="0">
                <a:solidFill>
                  <a:srgbClr val="000000"/>
                </a:solidFill>
                <a:latin typeface="Times New Roman"/>
                <a:cs typeface="Times New Roman"/>
              </a:rPr>
              <a:t>Age limits based on designator (19 to 42)</a:t>
            </a:r>
            <a:endParaRPr lang="en-US">
              <a:latin typeface="Times New Roman"/>
              <a:ea typeface="Tahoma"/>
              <a:cs typeface="Times New Roman"/>
            </a:endParaRPr>
          </a:p>
          <a:p>
            <a:pPr marL="685800" lvl="2">
              <a:lnSpc>
                <a:spcPct val="110000"/>
              </a:lnSpc>
              <a:spcBef>
                <a:spcPts val="300"/>
              </a:spcBef>
              <a:spcAft>
                <a:spcPts val="300"/>
              </a:spcAft>
            </a:pPr>
            <a:r>
              <a:rPr lang="en-US" sz="2000" b="0" i="0" dirty="0">
                <a:solidFill>
                  <a:srgbClr val="000000"/>
                </a:solidFill>
                <a:latin typeface="Times New Roman"/>
                <a:cs typeface="Times New Roman"/>
              </a:rPr>
              <a:t>Provides 12 weeks of officer candidate indoctrination and training at Naval Station Newport, Rhode Island</a:t>
            </a:r>
            <a:r>
              <a:rPr lang="en-US" dirty="0">
                <a:solidFill>
                  <a:srgbClr val="000000"/>
                </a:solidFill>
                <a:latin typeface="Times New Roman"/>
                <a:cs typeface="Times New Roman"/>
              </a:rPr>
              <a:t>.</a:t>
            </a:r>
            <a:endParaRPr lang="en-US" dirty="0">
              <a:latin typeface="Times New Roman"/>
              <a:ea typeface="Tahoma"/>
              <a:cs typeface="Times New Roman"/>
            </a:endParaRPr>
          </a:p>
          <a:p>
            <a:pPr marL="685800" lvl="2">
              <a:lnSpc>
                <a:spcPct val="110000"/>
              </a:lnSpc>
              <a:spcBef>
                <a:spcPts val="300"/>
              </a:spcBef>
              <a:spcAft>
                <a:spcPts val="300"/>
              </a:spcAft>
            </a:pPr>
            <a:r>
              <a:rPr lang="en-US" sz="2000" b="0" i="0" dirty="0">
                <a:solidFill>
                  <a:srgbClr val="000000"/>
                </a:solidFill>
                <a:latin typeface="Times New Roman"/>
                <a:cs typeface="Times New Roman"/>
              </a:rPr>
              <a:t>E-4 and below applicants are advanced to E-5 upon reporting to OCS</a:t>
            </a:r>
            <a:r>
              <a:rPr lang="en-US" dirty="0">
                <a:solidFill>
                  <a:srgbClr val="000000"/>
                </a:solidFill>
                <a:latin typeface="Times New Roman"/>
                <a:cs typeface="Times New Roman"/>
              </a:rPr>
              <a:t>.</a:t>
            </a:r>
            <a:endParaRPr lang="en-US" sz="1900" dirty="0">
              <a:latin typeface="Times New Roman"/>
              <a:ea typeface="Tahoma"/>
              <a:cs typeface="Times New Roman"/>
            </a:endParaRPr>
          </a:p>
          <a:p>
            <a:pPr>
              <a:lnSpc>
                <a:spcPct val="110000"/>
              </a:lnSpc>
              <a:spcBef>
                <a:spcPts val="300"/>
              </a:spcBef>
              <a:spcAft>
                <a:spcPts val="300"/>
              </a:spcAft>
              <a:buNone/>
            </a:pPr>
            <a:endParaRPr lang="en-US" dirty="0">
              <a:ea typeface="Tahoma"/>
              <a:cs typeface="Tahoma"/>
            </a:endParaRPr>
          </a:p>
          <a:p>
            <a:pPr>
              <a:lnSpc>
                <a:spcPct val="110000"/>
              </a:lnSpc>
              <a:spcBef>
                <a:spcPts val="300"/>
              </a:spcBef>
              <a:spcAft>
                <a:spcPts val="300"/>
              </a:spcAft>
            </a:pPr>
            <a:endParaRPr lang="en-US" dirty="0">
              <a:ea typeface="Tahoma"/>
              <a:cs typeface="Tahoma"/>
            </a:endParaRPr>
          </a:p>
        </p:txBody>
      </p:sp>
    </p:spTree>
    <p:extLst>
      <p:ext uri="{BB962C8B-B14F-4D97-AF65-F5344CB8AC3E}">
        <p14:creationId xmlns:p14="http://schemas.microsoft.com/office/powerpoint/2010/main" val="3945083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23774" y="1159565"/>
            <a:ext cx="8341851" cy="4826000"/>
          </a:xfrm>
        </p:spPr>
        <p:txBody>
          <a:bodyPr vert="horz" lIns="91440" tIns="45720" rIns="91440" bIns="45720" numCol="2" rtlCol="0" anchor="t">
            <a:normAutofit/>
          </a:bodyPr>
          <a:lstStyle/>
          <a:p>
            <a:pPr>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Surface Warfare</a:t>
            </a:r>
            <a:endParaRPr lang="en-US" dirty="0">
              <a:latin typeface="Times New Roman" panose="02020603050405020304" pitchFamily="18" charset="0"/>
              <a:cs typeface="Times New Roman" panose="02020603050405020304" pitchFamily="18" charset="0"/>
            </a:endParaRPr>
          </a:p>
          <a:p>
            <a:pPr>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Pilot</a:t>
            </a:r>
            <a:endParaRPr lang="en-US" sz="2200" dirty="0">
              <a:latin typeface="Times New Roman" panose="02020603050405020304" pitchFamily="18" charset="0"/>
              <a:ea typeface="Tahoma"/>
              <a:cs typeface="Times New Roman" panose="02020603050405020304" pitchFamily="18" charset="0"/>
            </a:endParaRPr>
          </a:p>
          <a:p>
            <a:pPr>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Naval Flight Officer</a:t>
            </a:r>
            <a:endParaRPr lang="en-US" sz="2200" dirty="0">
              <a:latin typeface="Times New Roman" panose="02020603050405020304" pitchFamily="18" charset="0"/>
              <a:ea typeface="Tahoma"/>
              <a:cs typeface="Times New Roman" panose="02020603050405020304" pitchFamily="18" charset="0"/>
            </a:endParaRPr>
          </a:p>
          <a:p>
            <a:pPr>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Submarine</a:t>
            </a:r>
            <a:endParaRPr lang="en-US" sz="2200" dirty="0">
              <a:latin typeface="Times New Roman" panose="02020603050405020304" pitchFamily="18" charset="0"/>
              <a:ea typeface="Tahoma"/>
              <a:cs typeface="Times New Roman" panose="02020603050405020304" pitchFamily="18" charset="0"/>
            </a:endParaRPr>
          </a:p>
          <a:p>
            <a:pPr>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Special Warfare</a:t>
            </a:r>
            <a:endParaRPr lang="en-US" sz="2200" dirty="0">
              <a:latin typeface="Times New Roman" panose="02020603050405020304" pitchFamily="18" charset="0"/>
              <a:ea typeface="Tahoma"/>
              <a:cs typeface="Times New Roman" panose="02020603050405020304" pitchFamily="18" charset="0"/>
            </a:endParaRPr>
          </a:p>
          <a:p>
            <a:pPr>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Explosive Ordnance Disposal</a:t>
            </a:r>
            <a:endParaRPr lang="en-US" sz="2200" dirty="0">
              <a:latin typeface="Times New Roman" panose="02020603050405020304" pitchFamily="18" charset="0"/>
              <a:ea typeface="Tahoma"/>
              <a:cs typeface="Times New Roman" panose="02020603050405020304" pitchFamily="18" charset="0"/>
            </a:endParaRPr>
          </a:p>
          <a:p>
            <a:pPr>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Nuclear Power Instructor</a:t>
            </a:r>
            <a:endParaRPr lang="en-US" sz="2200" dirty="0">
              <a:latin typeface="Times New Roman" panose="02020603050405020304" pitchFamily="18" charset="0"/>
              <a:ea typeface="Tahoma"/>
              <a:cs typeface="Times New Roman" panose="02020603050405020304" pitchFamily="18" charset="0"/>
            </a:endParaRPr>
          </a:p>
          <a:p>
            <a:pPr>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Engineering Duty</a:t>
            </a:r>
            <a:endParaRPr lang="en-US" sz="2200" dirty="0">
              <a:latin typeface="Times New Roman" panose="02020603050405020304" pitchFamily="18" charset="0"/>
              <a:ea typeface="Tahoma"/>
              <a:cs typeface="Times New Roman" panose="02020603050405020304" pitchFamily="18" charset="0"/>
            </a:endParaRPr>
          </a:p>
          <a:p>
            <a:pPr>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Surface Nuclear	</a:t>
            </a:r>
            <a:endParaRPr lang="en-US" sz="2200" dirty="0">
              <a:latin typeface="Times New Roman" panose="02020603050405020304" pitchFamily="18" charset="0"/>
              <a:ea typeface="Tahoma"/>
              <a:cs typeface="Times New Roman" panose="02020603050405020304" pitchFamily="18" charset="0"/>
            </a:endParaRPr>
          </a:p>
          <a:p>
            <a:pPr>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Aviation Maintenance Duty</a:t>
            </a:r>
            <a:endParaRPr lang="en-US" sz="2200" dirty="0">
              <a:latin typeface="Times New Roman" panose="02020603050405020304" pitchFamily="18" charset="0"/>
              <a:ea typeface="Tahoma"/>
              <a:cs typeface="Times New Roman" panose="02020603050405020304" pitchFamily="18" charset="0"/>
            </a:endParaRPr>
          </a:p>
          <a:p>
            <a:pPr>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Information Professional</a:t>
            </a:r>
            <a:endParaRPr lang="en-US" sz="2200" dirty="0">
              <a:latin typeface="Times New Roman" panose="02020603050405020304" pitchFamily="18" charset="0"/>
              <a:ea typeface="Tahoma"/>
              <a:cs typeface="Times New Roman" panose="02020603050405020304" pitchFamily="18" charset="0"/>
            </a:endParaRPr>
          </a:p>
          <a:p>
            <a:pPr>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Intelligence</a:t>
            </a:r>
            <a:endParaRPr lang="en-US" sz="2200" dirty="0">
              <a:latin typeface="Times New Roman" panose="02020603050405020304" pitchFamily="18" charset="0"/>
              <a:ea typeface="Tahoma"/>
              <a:cs typeface="Times New Roman" panose="02020603050405020304" pitchFamily="18" charset="0"/>
            </a:endParaRPr>
          </a:p>
          <a:p>
            <a:pPr>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Supply Corps</a:t>
            </a:r>
            <a:endParaRPr lang="en-US" sz="2200" dirty="0">
              <a:latin typeface="Times New Roman" panose="02020603050405020304" pitchFamily="18" charset="0"/>
              <a:ea typeface="Tahoma"/>
              <a:cs typeface="Times New Roman" panose="02020603050405020304" pitchFamily="18" charset="0"/>
            </a:endParaRPr>
          </a:p>
          <a:p>
            <a:pPr>
              <a:lnSpc>
                <a:spcPct val="100000"/>
              </a:lnSpc>
              <a:spcBef>
                <a:spcPts val="300"/>
              </a:spcBef>
              <a:spcAft>
                <a:spcPts val="300"/>
              </a:spcAft>
              <a:buFont typeface="Wingdings" panose="05000000000000000000" pitchFamily="2" charset="2"/>
              <a:buChar char="§"/>
              <a:defRPr/>
            </a:pPr>
            <a:r>
              <a:rPr lang="en-US" sz="2000" b="0" i="0" dirty="0">
                <a:solidFill>
                  <a:srgbClr val="000000"/>
                </a:solidFill>
                <a:latin typeface="Times New Roman" panose="02020603050405020304" pitchFamily="18" charset="0"/>
                <a:cs typeface="Times New Roman" panose="02020603050405020304" pitchFamily="18" charset="0"/>
              </a:rPr>
              <a:t>Information Warfare</a:t>
            </a:r>
          </a:p>
          <a:p>
            <a:pPr>
              <a:lnSpc>
                <a:spcPct val="100000"/>
              </a:lnSpc>
              <a:spcBef>
                <a:spcPts val="300"/>
              </a:spcBef>
              <a:spcAft>
                <a:spcPts val="300"/>
              </a:spcAft>
              <a:buFont typeface="Wingdings" panose="05000000000000000000" pitchFamily="2" charset="2"/>
              <a:buChar char="§"/>
              <a:defRPr/>
            </a:pPr>
            <a:r>
              <a:rPr lang="en-US" sz="2000" b="0" i="0" dirty="0">
                <a:solidFill>
                  <a:srgbClr val="000000"/>
                </a:solidFill>
                <a:latin typeface="Times New Roman" panose="02020603050405020304" pitchFamily="18" charset="0"/>
                <a:cs typeface="Times New Roman" panose="02020603050405020304" pitchFamily="18" charset="0"/>
              </a:rPr>
              <a:t>Public Affairs Officer</a:t>
            </a:r>
          </a:p>
          <a:p>
            <a:pPr>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Oceanography</a:t>
            </a:r>
            <a:endParaRPr lang="en-US" sz="2200" dirty="0">
              <a:latin typeface="Times New Roman" panose="02020603050405020304" pitchFamily="18" charset="0"/>
              <a:ea typeface="Tahoma"/>
              <a:cs typeface="Times New Roman" panose="02020603050405020304" pitchFamily="18" charset="0"/>
            </a:endParaRPr>
          </a:p>
          <a:p>
            <a:pPr>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Civil Engineering Corps</a:t>
            </a:r>
            <a:endParaRPr lang="en-US" sz="2200" dirty="0">
              <a:latin typeface="Times New Roman" panose="02020603050405020304" pitchFamily="18" charset="0"/>
              <a:ea typeface="Tahoma"/>
              <a:cs typeface="Times New Roman" panose="02020603050405020304" pitchFamily="18" charset="0"/>
            </a:endParaRPr>
          </a:p>
        </p:txBody>
      </p:sp>
      <p:sp>
        <p:nvSpPr>
          <p:cNvPr id="7" name="Title 1">
            <a:extLst>
              <a:ext uri="{FF2B5EF4-FFF2-40B4-BE49-F238E27FC236}">
                <a16:creationId xmlns:a16="http://schemas.microsoft.com/office/drawing/2014/main" id="{D0B076B1-5292-A42C-F16D-045B17C82CDD}"/>
              </a:ext>
            </a:extLst>
          </p:cNvPr>
          <p:cNvSpPr>
            <a:spLocks noGrp="1"/>
          </p:cNvSpPr>
          <p:nvPr>
            <p:ph type="title"/>
          </p:nvPr>
        </p:nvSpPr>
        <p:spPr>
          <a:xfrm>
            <a:off x="836" y="-1987"/>
            <a:ext cx="12190328" cy="1286911"/>
          </a:xfrm>
        </p:spPr>
        <p:txBody>
          <a:bodyPr>
            <a:normAutofit/>
          </a:bodyPr>
          <a:lstStyle/>
          <a:p>
            <a:pPr algn="ctr"/>
            <a:r>
              <a:rPr lang="en-US" sz="3200" b="1" i="0" dirty="0">
                <a:solidFill>
                  <a:srgbClr val="000000"/>
                </a:solidFill>
                <a:latin typeface="Times New Roman"/>
                <a:cs typeface="Times New Roman"/>
              </a:rPr>
              <a:t>Officer Candidate School</a:t>
            </a:r>
            <a:br>
              <a:rPr lang="en-US" sz="2800" dirty="0">
                <a:solidFill>
                  <a:srgbClr val="000000"/>
                </a:solidFill>
                <a:latin typeface="Calibri"/>
              </a:rPr>
            </a:br>
            <a:r>
              <a:rPr lang="en-US" sz="2000" dirty="0">
                <a:solidFill>
                  <a:srgbClr val="000000"/>
                </a:solidFill>
                <a:latin typeface="Times New Roman"/>
                <a:ea typeface="Calibri"/>
                <a:cs typeface="Times New Roman"/>
              </a:rPr>
              <a:t>Designators</a:t>
            </a:r>
            <a:endParaRPr lang="en-US" sz="2000" i="0" dirty="0">
              <a:solidFill>
                <a:srgbClr val="000000"/>
              </a:solidFill>
              <a:latin typeface="Times New Roman"/>
              <a:ea typeface="Calibri"/>
              <a:cs typeface="Times New Roman"/>
            </a:endParaRPr>
          </a:p>
        </p:txBody>
      </p:sp>
    </p:spTree>
    <p:extLst>
      <p:ext uri="{BB962C8B-B14F-4D97-AF65-F5344CB8AC3E}">
        <p14:creationId xmlns:p14="http://schemas.microsoft.com/office/powerpoint/2010/main" val="19818927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282148"/>
            <a:ext cx="10058400" cy="5118100"/>
          </a:xfrm>
        </p:spPr>
        <p:txBody>
          <a:bodyPr vert="horz" lIns="91440" tIns="45720" rIns="91440" bIns="45720" rtlCol="0" anchor="t">
            <a:normAutofit/>
          </a:bodyPr>
          <a:lstStyle/>
          <a:p>
            <a:pPr>
              <a:lnSpc>
                <a:spcPct val="100000"/>
              </a:lnSpc>
              <a:spcBef>
                <a:spcPts val="300"/>
              </a:spcBef>
              <a:spcAft>
                <a:spcPts val="300"/>
              </a:spcAft>
            </a:pPr>
            <a:r>
              <a:rPr lang="en-US" sz="2000" b="0" i="0" dirty="0">
                <a:solidFill>
                  <a:srgbClr val="000000"/>
                </a:solidFill>
                <a:latin typeface="Times New Roman"/>
                <a:cs typeface="Times New Roman"/>
              </a:rPr>
              <a:t>Provides for commissioning as Naval Line or Staff Corps Officers for Petty Officer First Class or Chief Petty Officers for the performance of duty in broad technical fields related to their former rating</a:t>
            </a:r>
            <a:r>
              <a:rPr lang="en-US" sz="2000" dirty="0">
                <a:solidFill>
                  <a:srgbClr val="000000"/>
                </a:solidFill>
                <a:latin typeface="Times New Roman"/>
                <a:cs typeface="Times New Roman"/>
              </a:rPr>
              <a:t>.</a:t>
            </a:r>
            <a:endParaRPr lang="en-US" sz="2000" dirty="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Eligibility</a:t>
            </a:r>
            <a:r>
              <a:rPr lang="en-US" sz="2000" dirty="0">
                <a:solidFill>
                  <a:srgbClr val="000000"/>
                </a:solidFill>
                <a:latin typeface="Times New Roman"/>
                <a:cs typeface="Times New Roman"/>
              </a:rPr>
              <a:t>:</a:t>
            </a:r>
            <a:endParaRPr lang="en-US" sz="2000">
              <a:latin typeface="Times New Roman"/>
              <a:ea typeface="Tahoma"/>
              <a:cs typeface="Times New Roman"/>
            </a:endParaRPr>
          </a:p>
          <a:p>
            <a:pPr marL="685800" lvl="2">
              <a:lnSpc>
                <a:spcPct val="100000"/>
              </a:lnSpc>
              <a:spcBef>
                <a:spcPts val="300"/>
              </a:spcBef>
              <a:spcAft>
                <a:spcPts val="300"/>
              </a:spcAft>
            </a:pPr>
            <a:r>
              <a:rPr lang="en-US" sz="2000" b="0" i="0" dirty="0">
                <a:solidFill>
                  <a:srgbClr val="000000"/>
                </a:solidFill>
                <a:latin typeface="Times New Roman"/>
                <a:cs typeface="Times New Roman"/>
              </a:rPr>
              <a:t>Must be a PO1</a:t>
            </a:r>
            <a:r>
              <a:rPr lang="en-US" dirty="0">
                <a:solidFill>
                  <a:srgbClr val="000000"/>
                </a:solidFill>
                <a:latin typeface="Times New Roman"/>
                <a:cs typeface="Times New Roman"/>
              </a:rPr>
              <a:t> </a:t>
            </a:r>
            <a:r>
              <a:rPr lang="en-US" sz="2000" b="0" i="0" dirty="0">
                <a:solidFill>
                  <a:srgbClr val="000000"/>
                </a:solidFill>
                <a:latin typeface="Times New Roman"/>
                <a:cs typeface="Times New Roman"/>
              </a:rPr>
              <a:t>or CPO (E-7 to E-9)</a:t>
            </a:r>
            <a:endParaRPr lang="en-US" dirty="0">
              <a:latin typeface="Times New Roman"/>
              <a:ea typeface="Tahoma"/>
              <a:cs typeface="Times New Roman"/>
            </a:endParaRPr>
          </a:p>
          <a:p>
            <a:pPr marL="685800" lvl="2">
              <a:lnSpc>
                <a:spcPct val="100000"/>
              </a:lnSpc>
              <a:spcBef>
                <a:spcPts val="300"/>
              </a:spcBef>
              <a:spcAft>
                <a:spcPts val="300"/>
              </a:spcAft>
            </a:pPr>
            <a:r>
              <a:rPr lang="en-US" sz="2000" b="0" i="0" dirty="0">
                <a:solidFill>
                  <a:srgbClr val="000000"/>
                </a:solidFill>
                <a:latin typeface="Times New Roman"/>
                <a:cs typeface="Times New Roman"/>
              </a:rPr>
              <a:t>Must have at least 8</a:t>
            </a:r>
            <a:r>
              <a:rPr lang="en-US" dirty="0">
                <a:solidFill>
                  <a:srgbClr val="000000"/>
                </a:solidFill>
                <a:latin typeface="Times New Roman"/>
                <a:cs typeface="Times New Roman"/>
              </a:rPr>
              <a:t> years</a:t>
            </a:r>
            <a:r>
              <a:rPr lang="en-US" sz="2000" b="0" i="0" dirty="0">
                <a:solidFill>
                  <a:srgbClr val="000000"/>
                </a:solidFill>
                <a:latin typeface="Times New Roman"/>
                <a:cs typeface="Times New Roman"/>
              </a:rPr>
              <a:t>, but not more than 14 years of </a:t>
            </a:r>
            <a:r>
              <a:rPr lang="en-US" dirty="0">
                <a:solidFill>
                  <a:srgbClr val="000000"/>
                </a:solidFill>
                <a:latin typeface="Times New Roman"/>
                <a:cs typeface="Times New Roman"/>
              </a:rPr>
              <a:t>active-duty</a:t>
            </a:r>
            <a:r>
              <a:rPr lang="en-US" sz="2000" b="0" i="0" dirty="0">
                <a:solidFill>
                  <a:srgbClr val="000000"/>
                </a:solidFill>
                <a:latin typeface="Times New Roman"/>
                <a:cs typeface="Times New Roman"/>
              </a:rPr>
              <a:t> service</a:t>
            </a:r>
            <a:endParaRPr lang="en-US" dirty="0">
              <a:latin typeface="Times New Roman"/>
              <a:ea typeface="Tahoma"/>
              <a:cs typeface="Times New Roman"/>
            </a:endParaRPr>
          </a:p>
          <a:p>
            <a:pPr marL="685800" lvl="2">
              <a:lnSpc>
                <a:spcPct val="100000"/>
              </a:lnSpc>
              <a:spcBef>
                <a:spcPts val="300"/>
              </a:spcBef>
              <a:spcAft>
                <a:spcPts val="300"/>
              </a:spcAft>
            </a:pPr>
            <a:r>
              <a:rPr lang="en-US" sz="2000" b="0" i="0" dirty="0">
                <a:solidFill>
                  <a:srgbClr val="000000"/>
                </a:solidFill>
                <a:latin typeface="Times New Roman"/>
                <a:cs typeface="Times New Roman"/>
              </a:rPr>
              <a:t>One year time-in-grade as of 1 Oct of application year</a:t>
            </a:r>
            <a:endParaRPr lang="en-US" dirty="0">
              <a:latin typeface="Times New Roman"/>
              <a:ea typeface="Tahoma"/>
              <a:cs typeface="Times New Roman"/>
            </a:endParaRPr>
          </a:p>
          <a:p>
            <a:pPr marL="228600" lvl="1">
              <a:lnSpc>
                <a:spcPct val="100000"/>
              </a:lnSpc>
              <a:spcBef>
                <a:spcPts val="300"/>
              </a:spcBef>
              <a:spcAft>
                <a:spcPts val="300"/>
              </a:spcAft>
            </a:pPr>
            <a:r>
              <a:rPr lang="en-US" sz="2000" b="0" i="0" dirty="0">
                <a:solidFill>
                  <a:srgbClr val="000000"/>
                </a:solidFill>
                <a:latin typeface="Times New Roman"/>
                <a:cs typeface="Times New Roman"/>
              </a:rPr>
              <a:t>E6 candidates additional requirements</a:t>
            </a:r>
            <a:r>
              <a:rPr lang="en-US" sz="2000" dirty="0">
                <a:solidFill>
                  <a:srgbClr val="000000"/>
                </a:solidFill>
                <a:latin typeface="Times New Roman"/>
                <a:cs typeface="Times New Roman"/>
              </a:rPr>
              <a:t>:</a:t>
            </a:r>
            <a:endParaRPr lang="en-US" sz="2000">
              <a:latin typeface="Times New Roman"/>
              <a:ea typeface="Tahoma"/>
              <a:cs typeface="Times New Roman"/>
            </a:endParaRPr>
          </a:p>
          <a:p>
            <a:pPr marL="685800" lvl="3">
              <a:lnSpc>
                <a:spcPct val="100000"/>
              </a:lnSpc>
              <a:spcBef>
                <a:spcPts val="300"/>
              </a:spcBef>
              <a:spcAft>
                <a:spcPts val="300"/>
              </a:spcAft>
            </a:pPr>
            <a:r>
              <a:rPr lang="en-US" sz="2000" b="0" i="0" dirty="0">
                <a:solidFill>
                  <a:srgbClr val="000000"/>
                </a:solidFill>
                <a:latin typeface="Times New Roman"/>
                <a:cs typeface="Times New Roman"/>
              </a:rPr>
              <a:t>Meet eligibility requirements for E-7 except TIR and LTC</a:t>
            </a:r>
            <a:endParaRPr lang="en-US" sz="2000">
              <a:latin typeface="Times New Roman"/>
              <a:ea typeface="Tahoma"/>
              <a:cs typeface="Times New Roman"/>
            </a:endParaRPr>
          </a:p>
          <a:p>
            <a:pPr marL="685800" lvl="3">
              <a:lnSpc>
                <a:spcPct val="100000"/>
              </a:lnSpc>
              <a:spcBef>
                <a:spcPts val="300"/>
              </a:spcBef>
              <a:spcAft>
                <a:spcPts val="300"/>
              </a:spcAft>
            </a:pPr>
            <a:r>
              <a:rPr lang="en-US" sz="2000" b="0" i="0" dirty="0">
                <a:solidFill>
                  <a:srgbClr val="000000"/>
                </a:solidFill>
                <a:latin typeface="Times New Roman"/>
                <a:cs typeface="Times New Roman"/>
              </a:rPr>
              <a:t>Selection board eligible on current E-7 exam</a:t>
            </a:r>
            <a:endParaRPr lang="en-US" sz="2000">
              <a:latin typeface="Times New Roman"/>
              <a:ea typeface="Tahoma"/>
              <a:cs typeface="Times New Roman"/>
            </a:endParaRPr>
          </a:p>
          <a:p>
            <a:pPr marL="228600" lvl="2">
              <a:lnSpc>
                <a:spcPct val="100000"/>
              </a:lnSpc>
              <a:spcBef>
                <a:spcPts val="300"/>
              </a:spcBef>
              <a:spcAft>
                <a:spcPts val="300"/>
              </a:spcAft>
            </a:pPr>
            <a:r>
              <a:rPr lang="en-US" sz="2000" b="0" i="0" dirty="0">
                <a:solidFill>
                  <a:srgbClr val="000000"/>
                </a:solidFill>
                <a:latin typeface="Times New Roman"/>
                <a:cs typeface="Times New Roman"/>
              </a:rPr>
              <a:t>References </a:t>
            </a:r>
            <a:endParaRPr lang="en-US">
              <a:latin typeface="Times New Roman"/>
              <a:ea typeface="Tahoma"/>
              <a:cs typeface="Times New Roman"/>
            </a:endParaRPr>
          </a:p>
          <a:p>
            <a:pPr marL="685800" lvl="3">
              <a:lnSpc>
                <a:spcPct val="100000"/>
              </a:lnSpc>
              <a:spcBef>
                <a:spcPts val="300"/>
              </a:spcBef>
              <a:spcAft>
                <a:spcPts val="300"/>
              </a:spcAft>
            </a:pPr>
            <a:r>
              <a:rPr lang="en-US" sz="2000" b="0" i="0" dirty="0">
                <a:solidFill>
                  <a:srgbClr val="000000"/>
                </a:solidFill>
                <a:latin typeface="Times New Roman"/>
                <a:cs typeface="Times New Roman"/>
              </a:rPr>
              <a:t>OPNAVINST 1420.1B, chapter 7 and most recent NAVADMIN</a:t>
            </a:r>
            <a:endParaRPr lang="en-US" dirty="0">
              <a:latin typeface="Times New Roman"/>
              <a:ea typeface="Tahoma"/>
              <a:cs typeface="Times New Roman"/>
            </a:endParaRPr>
          </a:p>
          <a:p>
            <a:pPr marL="228600" lvl="2">
              <a:lnSpc>
                <a:spcPct val="100000"/>
              </a:lnSpc>
              <a:spcBef>
                <a:spcPts val="300"/>
              </a:spcBef>
              <a:spcAft>
                <a:spcPts val="300"/>
              </a:spcAft>
            </a:pPr>
            <a:endParaRPr lang="en-US" sz="2100" dirty="0">
              <a:ea typeface="Tahoma"/>
              <a:cs typeface="Tahoma"/>
            </a:endParaRPr>
          </a:p>
        </p:txBody>
      </p:sp>
      <p:sp>
        <p:nvSpPr>
          <p:cNvPr id="11" name="Title 1">
            <a:extLst>
              <a:ext uri="{FF2B5EF4-FFF2-40B4-BE49-F238E27FC236}">
                <a16:creationId xmlns:a16="http://schemas.microsoft.com/office/drawing/2014/main" id="{E09C105B-888C-78CF-0475-8941C18B69F0}"/>
              </a:ext>
            </a:extLst>
          </p:cNvPr>
          <p:cNvSpPr txBox="1">
            <a:spLocks/>
          </p:cNvSpPr>
          <p:nvPr/>
        </p:nvSpPr>
        <p:spPr>
          <a:xfrm>
            <a:off x="836" y="-1987"/>
            <a:ext cx="12190328" cy="12869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a:solidFill>
                  <a:srgbClr val="000000"/>
                </a:solidFill>
                <a:latin typeface="Times New Roman"/>
                <a:cs typeface="Times New Roman"/>
              </a:rPr>
              <a:t>Limited Duty Officer</a:t>
            </a:r>
            <a:br>
              <a:rPr lang="en-US" sz="2800" dirty="0">
                <a:solidFill>
                  <a:srgbClr val="000000"/>
                </a:solidFill>
                <a:latin typeface="Calibri"/>
              </a:rPr>
            </a:br>
            <a:r>
              <a:rPr lang="en-US" sz="2000" dirty="0">
                <a:solidFill>
                  <a:srgbClr val="000000"/>
                </a:solidFill>
                <a:latin typeface="Times New Roman"/>
                <a:ea typeface="Calibri"/>
                <a:cs typeface="Calibri"/>
              </a:rPr>
              <a:t>(LDO)</a:t>
            </a:r>
          </a:p>
        </p:txBody>
      </p:sp>
    </p:spTree>
    <p:extLst>
      <p:ext uri="{BB962C8B-B14F-4D97-AF65-F5344CB8AC3E}">
        <p14:creationId xmlns:p14="http://schemas.microsoft.com/office/powerpoint/2010/main" val="374291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07" y="1326"/>
            <a:ext cx="12096822" cy="1245499"/>
          </a:xfrm>
        </p:spPr>
        <p:txBody>
          <a:bodyPr>
            <a:normAutofit/>
          </a:bodyPr>
          <a:lstStyle/>
          <a:p>
            <a:pPr algn="ctr"/>
            <a:r>
              <a:rPr lang="en-US" sz="3200" b="1" i="0" dirty="0">
                <a:solidFill>
                  <a:srgbClr val="000000"/>
                </a:solidFill>
                <a:latin typeface="Times New Roman"/>
                <a:cs typeface="Times New Roman"/>
              </a:rPr>
              <a:t>Chief Warrant Officer </a:t>
            </a:r>
            <a:br>
              <a:rPr lang="en-US" sz="2800" dirty="0">
                <a:latin typeface="Times New Roman"/>
              </a:rPr>
            </a:br>
            <a:r>
              <a:rPr lang="en-US" sz="2000" b="0" i="0" dirty="0">
                <a:solidFill>
                  <a:srgbClr val="000000"/>
                </a:solidFill>
                <a:latin typeface="Times New Roman"/>
                <a:cs typeface="Times New Roman"/>
              </a:rPr>
              <a:t>(CWO)</a:t>
            </a:r>
            <a:endParaRPr lang="en-US" sz="2800" dirty="0">
              <a:latin typeface="Times New Roman"/>
              <a:ea typeface="Tahoma"/>
              <a:cs typeface="Times New Roman"/>
            </a:endParaRPr>
          </a:p>
        </p:txBody>
      </p:sp>
      <p:sp>
        <p:nvSpPr>
          <p:cNvPr id="3" name="Content Placeholder 2"/>
          <p:cNvSpPr>
            <a:spLocks noGrp="1"/>
          </p:cNvSpPr>
          <p:nvPr>
            <p:ph idx="1"/>
          </p:nvPr>
        </p:nvSpPr>
        <p:spPr>
          <a:xfrm>
            <a:off x="1066800" y="1648040"/>
            <a:ext cx="10058400" cy="4765461"/>
          </a:xfrm>
        </p:spPr>
        <p:txBody>
          <a:bodyPr vert="horz" lIns="91440" tIns="45720" rIns="91440" bIns="45720" rtlCol="0" anchor="t">
            <a:normAutofit/>
          </a:bodyPr>
          <a:lstStyle/>
          <a:p>
            <a:pPr>
              <a:lnSpc>
                <a:spcPct val="100000"/>
              </a:lnSpc>
              <a:spcBef>
                <a:spcPts val="300"/>
              </a:spcBef>
              <a:spcAft>
                <a:spcPts val="300"/>
              </a:spcAft>
            </a:pPr>
            <a:r>
              <a:rPr lang="en-US" sz="2000" b="0" i="0" dirty="0">
                <a:solidFill>
                  <a:srgbClr val="000000"/>
                </a:solidFill>
                <a:latin typeface="Times New Roman"/>
                <a:cs typeface="Times New Roman"/>
              </a:rPr>
              <a:t>Provides a pathway for commissioning as Naval Officers who are the technical specialists for the occupational specialty of their enlisted ratings</a:t>
            </a:r>
            <a:endParaRPr lang="en-US" sz="2000">
              <a:latin typeface="Times New Roman"/>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Eligibility</a:t>
            </a:r>
            <a:r>
              <a:rPr lang="en-US" sz="2000" dirty="0">
                <a:solidFill>
                  <a:srgbClr val="000000"/>
                </a:solidFill>
                <a:latin typeface="Times New Roman"/>
                <a:cs typeface="Times New Roman"/>
              </a:rPr>
              <a:t> Requirements:</a:t>
            </a:r>
            <a:endParaRPr lang="en-US" sz="2000" dirty="0">
              <a:latin typeface="Times New Roman"/>
              <a:ea typeface="Tahoma"/>
              <a:cs typeface="Times New Roman"/>
            </a:endParaRPr>
          </a:p>
          <a:p>
            <a:pPr marL="685800" lvl="2">
              <a:lnSpc>
                <a:spcPct val="100000"/>
              </a:lnSpc>
              <a:spcBef>
                <a:spcPts val="300"/>
              </a:spcBef>
              <a:spcAft>
                <a:spcPts val="300"/>
              </a:spcAft>
            </a:pPr>
            <a:r>
              <a:rPr lang="en-US" sz="2000" b="0" i="0" dirty="0">
                <a:solidFill>
                  <a:srgbClr val="000000"/>
                </a:solidFill>
                <a:latin typeface="Times New Roman"/>
                <a:cs typeface="Times New Roman"/>
              </a:rPr>
              <a:t>Must be a CPO (E-7 to E-9), including a PO1 selected for CPO</a:t>
            </a:r>
            <a:endParaRPr lang="en-US">
              <a:latin typeface="Times New Roman"/>
              <a:ea typeface="Tahoma"/>
              <a:cs typeface="Times New Roman"/>
            </a:endParaRPr>
          </a:p>
          <a:p>
            <a:pPr marL="685800" lvl="2">
              <a:lnSpc>
                <a:spcPct val="100000"/>
              </a:lnSpc>
              <a:spcBef>
                <a:spcPts val="300"/>
              </a:spcBef>
              <a:spcAft>
                <a:spcPts val="300"/>
              </a:spcAft>
            </a:pPr>
            <a:r>
              <a:rPr lang="en-US" sz="2000" b="0" i="0" dirty="0">
                <a:solidFill>
                  <a:srgbClr val="000000"/>
                </a:solidFill>
                <a:latin typeface="Times New Roman"/>
                <a:cs typeface="Times New Roman"/>
              </a:rPr>
              <a:t>14 to 20 years TIS for E7-E8 candidates (CWO2)</a:t>
            </a:r>
            <a:endParaRPr lang="en-US">
              <a:latin typeface="Times New Roman"/>
              <a:ea typeface="Tahoma"/>
              <a:cs typeface="Times New Roman"/>
            </a:endParaRPr>
          </a:p>
          <a:p>
            <a:pPr marL="685800" lvl="2">
              <a:lnSpc>
                <a:spcPct val="100000"/>
              </a:lnSpc>
              <a:spcBef>
                <a:spcPts val="300"/>
              </a:spcBef>
              <a:spcAft>
                <a:spcPts val="300"/>
              </a:spcAft>
            </a:pPr>
            <a:r>
              <a:rPr lang="en-US" sz="2000" b="0" i="0" dirty="0">
                <a:solidFill>
                  <a:srgbClr val="000000"/>
                </a:solidFill>
                <a:latin typeface="Times New Roman"/>
                <a:cs typeface="Times New Roman"/>
              </a:rPr>
              <a:t>14 to 22 years for E9 candidates (CWO3)</a:t>
            </a:r>
            <a:endParaRPr lang="en-US">
              <a:latin typeface="Times New Roman"/>
              <a:ea typeface="Tahoma"/>
              <a:cs typeface="Times New Roman"/>
            </a:endParaRPr>
          </a:p>
          <a:p>
            <a:pPr marL="685800" lvl="2">
              <a:lnSpc>
                <a:spcPct val="100000"/>
              </a:lnSpc>
              <a:spcBef>
                <a:spcPts val="300"/>
              </a:spcBef>
              <a:spcAft>
                <a:spcPts val="300"/>
              </a:spcAft>
            </a:pPr>
            <a:r>
              <a:rPr lang="en-US" sz="2000" b="0" i="0" dirty="0">
                <a:solidFill>
                  <a:srgbClr val="000000"/>
                </a:solidFill>
                <a:latin typeface="Times New Roman"/>
                <a:cs typeface="Times New Roman"/>
              </a:rPr>
              <a:t>6 to 14 years TIS for E-5 and above (Cyber Warrant Officer</a:t>
            </a:r>
            <a:r>
              <a:rPr lang="en-US" dirty="0">
                <a:solidFill>
                  <a:srgbClr val="000000"/>
                </a:solidFill>
                <a:latin typeface="Times New Roman"/>
                <a:cs typeface="Times New Roman"/>
              </a:rPr>
              <a:t>,</a:t>
            </a:r>
            <a:r>
              <a:rPr lang="en-US" sz="2000" b="0" i="0" dirty="0">
                <a:solidFill>
                  <a:srgbClr val="000000"/>
                </a:solidFill>
                <a:latin typeface="Times New Roman"/>
                <a:cs typeface="Times New Roman"/>
              </a:rPr>
              <a:t> WO1)</a:t>
            </a:r>
            <a:endParaRPr lang="en-US" dirty="0">
              <a:latin typeface="Times New Roman"/>
              <a:ea typeface="Tahoma"/>
              <a:cs typeface="Times New Roman"/>
            </a:endParaRPr>
          </a:p>
          <a:p>
            <a:pPr marL="685800" lvl="2">
              <a:lnSpc>
                <a:spcPct val="100000"/>
              </a:lnSpc>
              <a:spcBef>
                <a:spcPts val="300"/>
              </a:spcBef>
              <a:spcAft>
                <a:spcPts val="300"/>
              </a:spcAft>
            </a:pPr>
            <a:r>
              <a:rPr lang="en-US" sz="2000" b="0" i="0" dirty="0">
                <a:solidFill>
                  <a:srgbClr val="000000"/>
                </a:solidFill>
                <a:latin typeface="Times New Roman"/>
                <a:cs typeface="Times New Roman"/>
              </a:rPr>
              <a:t>Have no NJPs, courts-martial, or civilian felony convictions in last 36 months as of 1 Oct of the application year</a:t>
            </a:r>
            <a:endParaRPr lang="en-US">
              <a:latin typeface="Times New Roman"/>
              <a:ea typeface="Tahoma"/>
              <a:cs typeface="Times New Roman"/>
            </a:endParaRPr>
          </a:p>
          <a:p>
            <a:pPr marL="228600" lvl="1">
              <a:lnSpc>
                <a:spcPct val="100000"/>
              </a:lnSpc>
              <a:spcBef>
                <a:spcPts val="300"/>
              </a:spcBef>
              <a:spcAft>
                <a:spcPts val="300"/>
              </a:spcAft>
            </a:pPr>
            <a:r>
              <a:rPr lang="en-US" sz="2000" b="0" i="0" dirty="0">
                <a:solidFill>
                  <a:srgbClr val="000000"/>
                </a:solidFill>
                <a:latin typeface="Times New Roman"/>
                <a:cs typeface="Times New Roman"/>
              </a:rPr>
              <a:t>References</a:t>
            </a:r>
            <a:endParaRPr lang="en-US" sz="2000" b="0" i="0">
              <a:solidFill>
                <a:srgbClr val="000000"/>
              </a:solidFill>
              <a:latin typeface="Times New Roman"/>
              <a:cs typeface="Times New Roman"/>
            </a:endParaRPr>
          </a:p>
          <a:p>
            <a:pPr marL="685800" lvl="2">
              <a:lnSpc>
                <a:spcPct val="100000"/>
              </a:lnSpc>
              <a:spcBef>
                <a:spcPts val="300"/>
              </a:spcBef>
              <a:spcAft>
                <a:spcPts val="300"/>
              </a:spcAft>
            </a:pPr>
            <a:r>
              <a:rPr lang="en-US" sz="2000" b="0" i="0" dirty="0">
                <a:solidFill>
                  <a:srgbClr val="000000"/>
                </a:solidFill>
                <a:latin typeface="Times New Roman"/>
                <a:cs typeface="Times New Roman"/>
              </a:rPr>
              <a:t>OPNAVINST 1420.1B, chapter 7 and most recent NAVADMIN</a:t>
            </a:r>
            <a:endParaRPr lang="en-US" sz="1900" dirty="0">
              <a:latin typeface="Times New Roman"/>
              <a:ea typeface="Tahoma"/>
              <a:cs typeface="Times New Roman"/>
            </a:endParaRPr>
          </a:p>
          <a:p>
            <a:pPr marL="228600" lvl="1">
              <a:lnSpc>
                <a:spcPct val="100000"/>
              </a:lnSpc>
              <a:spcBef>
                <a:spcPts val="300"/>
              </a:spcBef>
              <a:spcAft>
                <a:spcPts val="300"/>
              </a:spcAft>
              <a:buNone/>
            </a:pPr>
            <a:endParaRPr lang="en-US" sz="2100" dirty="0">
              <a:ea typeface="Tahoma"/>
              <a:cs typeface="Tahoma"/>
            </a:endParaRPr>
          </a:p>
        </p:txBody>
      </p:sp>
    </p:spTree>
    <p:extLst>
      <p:ext uri="{BB962C8B-B14F-4D97-AF65-F5344CB8AC3E}">
        <p14:creationId xmlns:p14="http://schemas.microsoft.com/office/powerpoint/2010/main" val="40484053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15" y="-3313"/>
            <a:ext cx="12182169" cy="1347650"/>
          </a:xfrm>
        </p:spPr>
        <p:txBody>
          <a:bodyPr>
            <a:noAutofit/>
          </a:bodyPr>
          <a:lstStyle/>
          <a:p>
            <a:pPr algn="ctr"/>
            <a:r>
              <a:rPr lang="en-US" sz="3200" b="1" i="0" dirty="0">
                <a:solidFill>
                  <a:srgbClr val="000000"/>
                </a:solidFill>
                <a:latin typeface="Times New Roman"/>
                <a:cs typeface="Times New Roman"/>
              </a:rPr>
              <a:t>Medical Enlisted Commissioning Program </a:t>
            </a:r>
            <a:br>
              <a:rPr lang="en-US" sz="2800" dirty="0">
                <a:solidFill>
                  <a:srgbClr val="000000"/>
                </a:solidFill>
                <a:latin typeface="Calibri"/>
              </a:rPr>
            </a:br>
            <a:r>
              <a:rPr lang="en-US" sz="2000" b="0" i="0" dirty="0">
                <a:solidFill>
                  <a:srgbClr val="000000"/>
                </a:solidFill>
                <a:latin typeface="Times New Roman"/>
                <a:cs typeface="Times New Roman"/>
              </a:rPr>
              <a:t>(MECP)</a:t>
            </a:r>
          </a:p>
        </p:txBody>
      </p:sp>
      <p:sp>
        <p:nvSpPr>
          <p:cNvPr id="3" name="Content Placeholder 2"/>
          <p:cNvSpPr>
            <a:spLocks noGrp="1"/>
          </p:cNvSpPr>
          <p:nvPr>
            <p:ph idx="1"/>
          </p:nvPr>
        </p:nvSpPr>
        <p:spPr>
          <a:xfrm>
            <a:off x="1066800" y="1653357"/>
            <a:ext cx="10058399" cy="4113781"/>
          </a:xfrm>
        </p:spPr>
        <p:txBody>
          <a:bodyPr vert="horz" lIns="91440" tIns="45720" rIns="91440" bIns="45720" rtlCol="0" anchor="t">
            <a:normAutofit/>
          </a:bodyPr>
          <a:lstStyle/>
          <a:p>
            <a:pPr>
              <a:lnSpc>
                <a:spcPct val="100000"/>
              </a:lnSpc>
              <a:spcBef>
                <a:spcPts val="300"/>
              </a:spcBef>
              <a:spcAft>
                <a:spcPts val="300"/>
              </a:spcAft>
            </a:pPr>
            <a:r>
              <a:rPr lang="en-US" sz="2000" b="0" i="0" dirty="0">
                <a:solidFill>
                  <a:srgbClr val="000000"/>
                </a:solidFill>
                <a:latin typeface="Times New Roman"/>
                <a:cs typeface="Times New Roman"/>
              </a:rPr>
              <a:t>Provides up to 36 months of study at a university having an accredited nursing program</a:t>
            </a:r>
            <a:endParaRPr lang="en-US" sz="200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Is open to all </a:t>
            </a:r>
            <a:r>
              <a:rPr lang="en-US" sz="2000" dirty="0">
                <a:solidFill>
                  <a:srgbClr val="000000"/>
                </a:solidFill>
                <a:latin typeface="Times New Roman"/>
                <a:cs typeface="Times New Roman"/>
              </a:rPr>
              <a:t>active-duty</a:t>
            </a:r>
            <a:r>
              <a:rPr lang="en-US" sz="2000" b="0" i="0" dirty="0">
                <a:solidFill>
                  <a:srgbClr val="000000"/>
                </a:solidFill>
                <a:latin typeface="Times New Roman"/>
                <a:cs typeface="Times New Roman"/>
              </a:rPr>
              <a:t> enlisted personnel</a:t>
            </a:r>
            <a:endParaRPr lang="en-US" sz="200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Provides a full-time opportunity for enlisted personnel to earn a baccalaureate degree in nursing and a commission in the Nurse Corps</a:t>
            </a:r>
            <a:endParaRPr lang="en-US" sz="200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Features</a:t>
            </a:r>
            <a:endParaRPr lang="en-US" sz="2000">
              <a:latin typeface="Times New Roman"/>
              <a:ea typeface="Tahoma"/>
              <a:cs typeface="Times New Roman"/>
            </a:endParaRPr>
          </a:p>
          <a:p>
            <a:pPr marL="685800" lvl="2">
              <a:lnSpc>
                <a:spcPct val="100000"/>
              </a:lnSpc>
              <a:spcBef>
                <a:spcPts val="300"/>
              </a:spcBef>
              <a:spcAft>
                <a:spcPts val="300"/>
              </a:spcAft>
            </a:pPr>
            <a:r>
              <a:rPr lang="en-US" sz="2000" b="0" i="0" dirty="0">
                <a:solidFill>
                  <a:srgbClr val="000000"/>
                </a:solidFill>
                <a:latin typeface="Times New Roman"/>
                <a:cs typeface="Segoe UI"/>
              </a:rPr>
              <a:t>Receive full pay, allowances, and benefits</a:t>
            </a:r>
            <a:r>
              <a:rPr lang="en-US" dirty="0">
                <a:solidFill>
                  <a:srgbClr val="000000"/>
                </a:solidFill>
                <a:latin typeface="Times New Roman"/>
                <a:cs typeface="Segoe UI"/>
              </a:rPr>
              <a:t> of active-duty paygrade.</a:t>
            </a:r>
            <a:endParaRPr lang="en-US" sz="2000" b="0" i="0" dirty="0">
              <a:solidFill>
                <a:srgbClr val="000000"/>
              </a:solidFill>
              <a:latin typeface="Times New Roman"/>
              <a:cs typeface="Segoe UI"/>
            </a:endParaRPr>
          </a:p>
          <a:p>
            <a:pPr marL="685800" lvl="2">
              <a:lnSpc>
                <a:spcPct val="100000"/>
              </a:lnSpc>
              <a:spcBef>
                <a:spcPts val="300"/>
              </a:spcBef>
              <a:spcAft>
                <a:spcPts val="300"/>
              </a:spcAft>
            </a:pPr>
            <a:r>
              <a:rPr lang="en-US" dirty="0">
                <a:solidFill>
                  <a:srgbClr val="000000"/>
                </a:solidFill>
                <a:latin typeface="Times New Roman"/>
                <a:cs typeface="Times New Roman"/>
              </a:rPr>
              <a:t>Participant required to pay</a:t>
            </a:r>
            <a:r>
              <a:rPr lang="en-US" sz="2000" b="0" i="0" dirty="0">
                <a:solidFill>
                  <a:srgbClr val="000000"/>
                </a:solidFill>
                <a:latin typeface="Times New Roman"/>
                <a:cs typeface="Times New Roman"/>
              </a:rPr>
              <a:t> all tuition, books, and fees, but may use GI Bill</a:t>
            </a:r>
            <a:r>
              <a:rPr lang="en-US" dirty="0">
                <a:solidFill>
                  <a:srgbClr val="000000"/>
                </a:solidFill>
                <a:latin typeface="Times New Roman"/>
                <a:cs typeface="Times New Roman"/>
              </a:rPr>
              <a:t> as eligible.</a:t>
            </a:r>
            <a:r>
              <a:rPr lang="en-US" sz="2000" b="0" i="0" dirty="0">
                <a:solidFill>
                  <a:srgbClr val="000000"/>
                </a:solidFill>
                <a:latin typeface="Times New Roman"/>
                <a:cs typeface="Times New Roman"/>
              </a:rPr>
              <a:t> (use of TA is not authorized)</a:t>
            </a:r>
            <a:endParaRPr lang="en-US" sz="1900" dirty="0">
              <a:solidFill>
                <a:srgbClr val="FFFEF9"/>
              </a:solidFill>
              <a:latin typeface="Times New Roman"/>
              <a:cs typeface="Times New Roman"/>
            </a:endParaRPr>
          </a:p>
          <a:p>
            <a:pPr marL="228600" lvl="1">
              <a:lnSpc>
                <a:spcPct val="100000"/>
              </a:lnSpc>
              <a:spcBef>
                <a:spcPts val="300"/>
              </a:spcBef>
              <a:spcAft>
                <a:spcPts val="300"/>
              </a:spcAft>
            </a:pPr>
            <a:endParaRPr lang="en-US" sz="2000" dirty="0">
              <a:ea typeface="Tahoma"/>
              <a:cs typeface="Tahoma"/>
            </a:endParaRPr>
          </a:p>
          <a:p>
            <a:pPr>
              <a:lnSpc>
                <a:spcPct val="100000"/>
              </a:lnSpc>
              <a:spcBef>
                <a:spcPts val="300"/>
              </a:spcBef>
              <a:spcAft>
                <a:spcPts val="300"/>
              </a:spcAft>
              <a:buNone/>
            </a:pPr>
            <a:endParaRPr lang="en-US" dirty="0">
              <a:ea typeface="Tahoma"/>
              <a:cs typeface="Tahoma"/>
            </a:endParaRPr>
          </a:p>
          <a:p>
            <a:pPr>
              <a:lnSpc>
                <a:spcPct val="100000"/>
              </a:lnSpc>
              <a:spcBef>
                <a:spcPts val="300"/>
              </a:spcBef>
              <a:spcAft>
                <a:spcPts val="300"/>
              </a:spcAft>
            </a:pPr>
            <a:endParaRPr lang="en-US" dirty="0">
              <a:ea typeface="Tahoma"/>
              <a:cs typeface="Tahoma"/>
            </a:endParaRPr>
          </a:p>
        </p:txBody>
      </p:sp>
    </p:spTree>
    <p:extLst>
      <p:ext uri="{BB962C8B-B14F-4D97-AF65-F5344CB8AC3E}">
        <p14:creationId xmlns:p14="http://schemas.microsoft.com/office/powerpoint/2010/main" val="30105331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473201"/>
            <a:ext cx="10058400" cy="4787899"/>
          </a:xfrm>
        </p:spPr>
        <p:txBody>
          <a:bodyPr vert="horz" lIns="91440" tIns="45720" rIns="91440" bIns="45720" rtlCol="0" anchor="t">
            <a:normAutofit/>
          </a:bodyPr>
          <a:lstStyle/>
          <a:p>
            <a:pPr marL="0" indent="0">
              <a:lnSpc>
                <a:spcPct val="100000"/>
              </a:lnSpc>
              <a:spcBef>
                <a:spcPts val="300"/>
              </a:spcBef>
              <a:spcAft>
                <a:spcPts val="300"/>
              </a:spcAft>
              <a:buNone/>
            </a:pPr>
            <a:r>
              <a:rPr lang="en-US" sz="2000" dirty="0">
                <a:solidFill>
                  <a:srgbClr val="000000"/>
                </a:solidFill>
                <a:latin typeface="Times New Roman"/>
                <a:cs typeface="Times New Roman"/>
              </a:rPr>
              <a:t>Application Requirements: </a:t>
            </a:r>
          </a:p>
          <a:p>
            <a:pPr>
              <a:lnSpc>
                <a:spcPct val="100000"/>
              </a:lnSpc>
              <a:spcBef>
                <a:spcPts val="300"/>
              </a:spcBef>
              <a:spcAft>
                <a:spcPts val="300"/>
              </a:spcAft>
            </a:pPr>
            <a:r>
              <a:rPr lang="en-US" sz="2000" b="0" i="0" dirty="0">
                <a:solidFill>
                  <a:srgbClr val="000000"/>
                </a:solidFill>
                <a:latin typeface="Times New Roman"/>
                <a:cs typeface="Times New Roman"/>
              </a:rPr>
              <a:t>Reference</a:t>
            </a:r>
            <a:r>
              <a:rPr lang="en-US" sz="2000" dirty="0">
                <a:solidFill>
                  <a:srgbClr val="000000"/>
                </a:solidFill>
                <a:latin typeface="Times New Roman"/>
                <a:cs typeface="Times New Roman"/>
              </a:rPr>
              <a:t>: </a:t>
            </a:r>
            <a:endParaRPr lang="en-US" sz="2000" dirty="0">
              <a:latin typeface="Times New Roman"/>
              <a:ea typeface="Tahoma"/>
              <a:cs typeface="Times New Roman"/>
            </a:endParaRPr>
          </a:p>
          <a:p>
            <a:pPr lvl="1">
              <a:lnSpc>
                <a:spcPct val="100000"/>
              </a:lnSpc>
              <a:spcBef>
                <a:spcPts val="300"/>
              </a:spcBef>
              <a:spcAft>
                <a:spcPts val="300"/>
              </a:spcAft>
            </a:pPr>
            <a:r>
              <a:rPr lang="en-US" sz="2000" b="0" i="0" dirty="0">
                <a:solidFill>
                  <a:srgbClr val="000000"/>
                </a:solidFill>
                <a:latin typeface="Times New Roman"/>
                <a:cs typeface="Times New Roman"/>
              </a:rPr>
              <a:t>OPNAVINST 1420.1B, chapter 5</a:t>
            </a:r>
            <a:endParaRPr lang="en-US" sz="200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Must be commissioned by 42</a:t>
            </a:r>
            <a:r>
              <a:rPr lang="en-US" sz="2000" b="0" i="0" baseline="30000" dirty="0">
                <a:solidFill>
                  <a:srgbClr val="000000"/>
                </a:solidFill>
                <a:latin typeface="Times New Roman"/>
                <a:cs typeface="Times New Roman"/>
              </a:rPr>
              <a:t>nd</a:t>
            </a:r>
            <a:r>
              <a:rPr lang="en-US" sz="2000" b="0" i="0" dirty="0">
                <a:solidFill>
                  <a:srgbClr val="000000"/>
                </a:solidFill>
                <a:latin typeface="Times New Roman"/>
                <a:cs typeface="Times New Roman"/>
              </a:rPr>
              <a:t> birthday</a:t>
            </a:r>
            <a:r>
              <a:rPr lang="en-US" sz="2000" dirty="0">
                <a:solidFill>
                  <a:srgbClr val="000000"/>
                </a:solidFill>
                <a:latin typeface="Times New Roman"/>
                <a:cs typeface="Times New Roman"/>
              </a:rPr>
              <a:t>.</a:t>
            </a:r>
            <a:endParaRPr lang="en-US" sz="2000" dirty="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Have no in-service drug or alcohol abuse or felony convictions</a:t>
            </a:r>
            <a:r>
              <a:rPr lang="en-US" sz="2000" dirty="0">
                <a:solidFill>
                  <a:srgbClr val="000000"/>
                </a:solidFill>
                <a:latin typeface="Times New Roman"/>
                <a:cs typeface="Times New Roman"/>
              </a:rPr>
              <a:t>.</a:t>
            </a:r>
            <a:endParaRPr lang="en-US" sz="2000" dirty="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Have completed a minimum 30 semester hours or 45 quarter hours in undergraduate coursework with a GPA of at least 2.5 on a 4.0 scale</a:t>
            </a:r>
            <a:r>
              <a:rPr lang="en-US" sz="2000" dirty="0">
                <a:solidFill>
                  <a:srgbClr val="000000"/>
                </a:solidFill>
                <a:latin typeface="Times New Roman"/>
                <a:cs typeface="Times New Roman"/>
              </a:rPr>
              <a:t>.</a:t>
            </a:r>
            <a:endParaRPr lang="en-US" sz="2000" dirty="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Attain SAT/ACT minimums: 1,000 or 42 (combined); no more than 3 years old</a:t>
            </a:r>
            <a:r>
              <a:rPr lang="en-US" sz="2000" dirty="0">
                <a:solidFill>
                  <a:srgbClr val="000000"/>
                </a:solidFill>
                <a:latin typeface="Times New Roman"/>
                <a:cs typeface="Times New Roman"/>
              </a:rPr>
              <a:t> as of application year. </a:t>
            </a:r>
            <a:endParaRPr lang="en-US" sz="2000" dirty="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Have applied for acceptance or transfer into a nursing program</a:t>
            </a:r>
            <a:r>
              <a:rPr lang="en-US" sz="2000" dirty="0">
                <a:solidFill>
                  <a:srgbClr val="000000"/>
                </a:solidFill>
                <a:latin typeface="Times New Roman"/>
                <a:cs typeface="Times New Roman"/>
              </a:rPr>
              <a:t>.</a:t>
            </a:r>
            <a:endParaRPr lang="en-US" sz="2200" dirty="0">
              <a:latin typeface="Times New Roman"/>
              <a:ea typeface="Tahoma"/>
              <a:cs typeface="Times New Roman"/>
            </a:endParaRPr>
          </a:p>
          <a:p>
            <a:pPr>
              <a:lnSpc>
                <a:spcPct val="100000"/>
              </a:lnSpc>
              <a:spcBef>
                <a:spcPts val="300"/>
              </a:spcBef>
              <a:spcAft>
                <a:spcPts val="300"/>
              </a:spcAft>
            </a:pPr>
            <a:endParaRPr lang="en-US" sz="2400" dirty="0">
              <a:ea typeface="Tahoma"/>
              <a:cs typeface="Tahoma"/>
            </a:endParaRPr>
          </a:p>
          <a:p>
            <a:pPr>
              <a:lnSpc>
                <a:spcPct val="100000"/>
              </a:lnSpc>
              <a:spcBef>
                <a:spcPts val="300"/>
              </a:spcBef>
              <a:spcAft>
                <a:spcPts val="300"/>
              </a:spcAft>
            </a:pPr>
            <a:endParaRPr lang="en-US" sz="2400" dirty="0">
              <a:ea typeface="Tahoma"/>
              <a:cs typeface="Tahoma"/>
            </a:endParaRPr>
          </a:p>
          <a:p>
            <a:pPr>
              <a:lnSpc>
                <a:spcPct val="100000"/>
              </a:lnSpc>
              <a:spcBef>
                <a:spcPts val="300"/>
              </a:spcBef>
              <a:spcAft>
                <a:spcPts val="300"/>
              </a:spcAft>
            </a:pPr>
            <a:endParaRPr lang="en-US" sz="2400" dirty="0">
              <a:ea typeface="Tahoma"/>
              <a:cs typeface="Tahoma"/>
            </a:endParaRPr>
          </a:p>
          <a:p>
            <a:pPr marL="228600" lvl="1">
              <a:lnSpc>
                <a:spcPct val="100000"/>
              </a:lnSpc>
              <a:spcBef>
                <a:spcPts val="300"/>
              </a:spcBef>
              <a:spcAft>
                <a:spcPts val="300"/>
              </a:spcAft>
            </a:pPr>
            <a:endParaRPr lang="en-US" sz="2000" dirty="0">
              <a:ea typeface="Tahoma"/>
              <a:cs typeface="Tahoma"/>
            </a:endParaRPr>
          </a:p>
        </p:txBody>
      </p:sp>
      <p:sp>
        <p:nvSpPr>
          <p:cNvPr id="7" name="Title 1">
            <a:extLst>
              <a:ext uri="{FF2B5EF4-FFF2-40B4-BE49-F238E27FC236}">
                <a16:creationId xmlns:a16="http://schemas.microsoft.com/office/drawing/2014/main" id="{9B3109BA-98B2-2B76-5FF6-BBF2FA5EFB0E}"/>
              </a:ext>
            </a:extLst>
          </p:cNvPr>
          <p:cNvSpPr>
            <a:spLocks noGrp="1"/>
          </p:cNvSpPr>
          <p:nvPr>
            <p:ph type="title"/>
          </p:nvPr>
        </p:nvSpPr>
        <p:spPr>
          <a:xfrm>
            <a:off x="4915" y="-3313"/>
            <a:ext cx="12182169" cy="1347650"/>
          </a:xfrm>
        </p:spPr>
        <p:txBody>
          <a:bodyPr>
            <a:noAutofit/>
          </a:bodyPr>
          <a:lstStyle/>
          <a:p>
            <a:pPr algn="ctr"/>
            <a:r>
              <a:rPr lang="en-US" sz="3200" b="1" i="0" dirty="0">
                <a:solidFill>
                  <a:srgbClr val="000000"/>
                </a:solidFill>
                <a:latin typeface="Times New Roman"/>
                <a:cs typeface="Times New Roman"/>
              </a:rPr>
              <a:t>Medical Enlisted Commissioning Program </a:t>
            </a:r>
            <a:br>
              <a:rPr lang="en-US" sz="2800" dirty="0">
                <a:solidFill>
                  <a:srgbClr val="000000"/>
                </a:solidFill>
                <a:latin typeface="Calibri"/>
              </a:rPr>
            </a:br>
            <a:r>
              <a:rPr lang="en-US" sz="2000" dirty="0">
                <a:solidFill>
                  <a:srgbClr val="000000"/>
                </a:solidFill>
                <a:latin typeface="Times New Roman"/>
                <a:cs typeface="Times New Roman"/>
              </a:rPr>
              <a:t>(cont.)</a:t>
            </a:r>
            <a:endParaRPr lang="en-US" sz="2000" i="0" dirty="0">
              <a:solidFill>
                <a:srgbClr val="000000"/>
              </a:solidFill>
              <a:latin typeface="Times New Roman"/>
              <a:cs typeface="Times New Roman"/>
            </a:endParaRPr>
          </a:p>
        </p:txBody>
      </p:sp>
    </p:spTree>
    <p:extLst>
      <p:ext uri="{BB962C8B-B14F-4D97-AF65-F5344CB8AC3E}">
        <p14:creationId xmlns:p14="http://schemas.microsoft.com/office/powerpoint/2010/main" val="2969683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4" y="-2209"/>
            <a:ext cx="12194208" cy="1325563"/>
          </a:xfrm>
        </p:spPr>
        <p:txBody>
          <a:bodyPr>
            <a:normAutofit/>
          </a:bodyPr>
          <a:lstStyle/>
          <a:p>
            <a:pPr algn="ctr"/>
            <a:r>
              <a:rPr lang="en-US" sz="3200" b="1" i="0" dirty="0">
                <a:solidFill>
                  <a:srgbClr val="000000"/>
                </a:solidFill>
                <a:latin typeface="Times New Roman"/>
                <a:cs typeface="Times New Roman"/>
              </a:rPr>
              <a:t>Enabling Objectives</a:t>
            </a:r>
          </a:p>
        </p:txBody>
      </p:sp>
      <p:sp>
        <p:nvSpPr>
          <p:cNvPr id="3" name="Content Placeholder 2"/>
          <p:cNvSpPr>
            <a:spLocks noGrp="1"/>
          </p:cNvSpPr>
          <p:nvPr>
            <p:ph idx="1"/>
          </p:nvPr>
        </p:nvSpPr>
        <p:spPr>
          <a:xfrm>
            <a:off x="1066800" y="1461190"/>
            <a:ext cx="10058400" cy="4351338"/>
          </a:xfrm>
        </p:spPr>
        <p:txBody>
          <a:bodyPr vert="horz" lIns="91440" tIns="45720" rIns="91440" bIns="45720" rtlCol="0" anchor="t">
            <a:normAutofit/>
          </a:bodyPr>
          <a:lstStyle/>
          <a:p>
            <a:pPr>
              <a:lnSpc>
                <a:spcPct val="100000"/>
              </a:lnSpc>
              <a:spcBef>
                <a:spcPts val="300"/>
              </a:spcBef>
              <a:spcAft>
                <a:spcPts val="300"/>
              </a:spcAft>
            </a:pPr>
            <a:r>
              <a:rPr lang="en-US" sz="2000" b="0" i="0" dirty="0">
                <a:solidFill>
                  <a:srgbClr val="000000"/>
                </a:solidFill>
                <a:latin typeface="Times New Roman"/>
                <a:cs typeface="Times New Roman"/>
              </a:rPr>
              <a:t>LIST the basic qualification requirements needed to apply for commissioning programs and their associated benefits</a:t>
            </a:r>
            <a:endParaRPr lang="en-US" sz="200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ea typeface="Tahoma"/>
                <a:cs typeface="Tahoma"/>
              </a:rPr>
              <a:t>IDENTIFY commissioning </a:t>
            </a:r>
            <a:r>
              <a:rPr lang="en-US" sz="2000" dirty="0">
                <a:solidFill>
                  <a:srgbClr val="000000"/>
                </a:solidFill>
                <a:latin typeface="Times New Roman"/>
                <a:ea typeface="Tahoma"/>
                <a:cs typeface="Tahoma"/>
              </a:rPr>
              <a:t>programs </a:t>
            </a:r>
            <a:endParaRPr lang="en-US" sz="2000" b="0" i="0" dirty="0">
              <a:solidFill>
                <a:srgbClr val="000000"/>
              </a:solidFill>
              <a:latin typeface="Times New Roman"/>
              <a:ea typeface="Tahoma"/>
              <a:cs typeface="Tahoma"/>
            </a:endParaRPr>
          </a:p>
          <a:p>
            <a:pPr>
              <a:lnSpc>
                <a:spcPct val="100000"/>
              </a:lnSpc>
              <a:spcBef>
                <a:spcPts val="300"/>
              </a:spcBef>
              <a:spcAft>
                <a:spcPts val="300"/>
              </a:spcAft>
            </a:pPr>
            <a:r>
              <a:rPr lang="en-US" sz="2000" dirty="0">
                <a:solidFill>
                  <a:srgbClr val="000000"/>
                </a:solidFill>
                <a:latin typeface="Times New Roman"/>
                <a:ea typeface="Tahoma"/>
                <a:cs typeface="Tahoma"/>
              </a:rPr>
              <a:t>IDENTIFY commissioning program requirements</a:t>
            </a:r>
          </a:p>
          <a:p>
            <a:pPr>
              <a:lnSpc>
                <a:spcPct val="100000"/>
              </a:lnSpc>
              <a:spcBef>
                <a:spcPts val="300"/>
              </a:spcBef>
              <a:spcAft>
                <a:spcPts val="300"/>
              </a:spcAft>
            </a:pPr>
            <a:r>
              <a:rPr lang="en-US" sz="2000" b="0" i="0" dirty="0">
                <a:solidFill>
                  <a:srgbClr val="000000"/>
                </a:solidFill>
                <a:latin typeface="Times New Roman"/>
                <a:ea typeface="Tahoma"/>
                <a:cs typeface="Tahoma"/>
              </a:rPr>
              <a:t>DISCUSS critical application timelines and limitations</a:t>
            </a:r>
          </a:p>
        </p:txBody>
      </p:sp>
    </p:spTree>
    <p:extLst>
      <p:ext uri="{BB962C8B-B14F-4D97-AF65-F5344CB8AC3E}">
        <p14:creationId xmlns:p14="http://schemas.microsoft.com/office/powerpoint/2010/main" val="18300590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8F66C-59D7-4823-A04F-B7259B3FCDEC}"/>
              </a:ext>
            </a:extLst>
          </p:cNvPr>
          <p:cNvSpPr>
            <a:spLocks noGrp="1"/>
          </p:cNvSpPr>
          <p:nvPr>
            <p:ph type="title"/>
          </p:nvPr>
        </p:nvSpPr>
        <p:spPr>
          <a:xfrm>
            <a:off x="3184" y="5382"/>
            <a:ext cx="12185631" cy="1325563"/>
          </a:xfrm>
        </p:spPr>
        <p:txBody>
          <a:bodyPr vert="horz" lIns="91440" tIns="45720" rIns="91440" bIns="45720" rtlCol="0" anchor="ctr">
            <a:noAutofit/>
          </a:bodyPr>
          <a:lstStyle/>
          <a:p>
            <a:pPr algn="ctr"/>
            <a:r>
              <a:rPr lang="en-US" sz="3200" b="1" i="0" dirty="0">
                <a:solidFill>
                  <a:srgbClr val="000000"/>
                </a:solidFill>
                <a:latin typeface="Times New Roman"/>
                <a:cs typeface="Times New Roman"/>
              </a:rPr>
              <a:t>Medical Service Corps In-Service Procurement Program </a:t>
            </a:r>
            <a:br>
              <a:rPr lang="en-US" sz="2800" dirty="0">
                <a:solidFill>
                  <a:srgbClr val="000000"/>
                </a:solidFill>
                <a:latin typeface="Calibri"/>
              </a:rPr>
            </a:br>
            <a:r>
              <a:rPr lang="en-US" sz="2000" b="0" i="0" dirty="0">
                <a:solidFill>
                  <a:srgbClr val="000000"/>
                </a:solidFill>
                <a:latin typeface="Times New Roman"/>
                <a:cs typeface="Times New Roman"/>
              </a:rPr>
              <a:t>(MSC-IPP)</a:t>
            </a:r>
            <a:endParaRPr lang="en-US" sz="2800" dirty="0"/>
          </a:p>
        </p:txBody>
      </p:sp>
      <p:sp>
        <p:nvSpPr>
          <p:cNvPr id="3" name="Content Placeholder 2">
            <a:extLst>
              <a:ext uri="{FF2B5EF4-FFF2-40B4-BE49-F238E27FC236}">
                <a16:creationId xmlns:a16="http://schemas.microsoft.com/office/drawing/2014/main" id="{2B269778-7134-4C74-8794-DF8905F6AD0F}"/>
              </a:ext>
            </a:extLst>
          </p:cNvPr>
          <p:cNvSpPr>
            <a:spLocks noGrp="1"/>
          </p:cNvSpPr>
          <p:nvPr>
            <p:ph idx="1"/>
          </p:nvPr>
        </p:nvSpPr>
        <p:spPr>
          <a:xfrm>
            <a:off x="1066800" y="1341988"/>
            <a:ext cx="10058400" cy="4670314"/>
          </a:xfrm>
        </p:spPr>
        <p:txBody>
          <a:bodyPr vert="horz" lIns="91440" tIns="45720" rIns="91440" bIns="45720" rtlCol="0" anchor="t">
            <a:normAutofit/>
          </a:bodyPr>
          <a:lstStyle/>
          <a:p>
            <a:pPr>
              <a:lnSpc>
                <a:spcPct val="100000"/>
              </a:lnSpc>
              <a:spcBef>
                <a:spcPts val="300"/>
              </a:spcBef>
              <a:spcAft>
                <a:spcPts val="300"/>
              </a:spcAft>
            </a:pPr>
            <a:r>
              <a:rPr lang="en-US" sz="2000" dirty="0">
                <a:solidFill>
                  <a:srgbClr val="000000"/>
                </a:solidFill>
                <a:latin typeface="Times New Roman"/>
                <a:cs typeface="Times New Roman"/>
              </a:rPr>
              <a:t>MSC-IPP</a:t>
            </a:r>
            <a:r>
              <a:rPr lang="en-US" sz="2000" b="0" i="0" dirty="0">
                <a:solidFill>
                  <a:srgbClr val="000000"/>
                </a:solidFill>
                <a:latin typeface="Times New Roman"/>
                <a:cs typeface="Times New Roman"/>
              </a:rPr>
              <a:t> offers a wide range of undergraduate and graduate training opportunities in a variety of Medical Service Corps specialties leading to a commission in the Medical Service Corps</a:t>
            </a:r>
            <a:endParaRPr lang="en-US" sz="200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Eligibility and benefits</a:t>
            </a:r>
            <a:endParaRPr lang="en-US" sz="2000">
              <a:latin typeface="Times New Roman"/>
              <a:ea typeface="Tahoma"/>
              <a:cs typeface="Times New Roman"/>
            </a:endParaRPr>
          </a:p>
          <a:p>
            <a:pPr marL="685800" lvl="2">
              <a:lnSpc>
                <a:spcPct val="100000"/>
              </a:lnSpc>
              <a:spcBef>
                <a:spcPts val="300"/>
              </a:spcBef>
              <a:spcAft>
                <a:spcPts val="300"/>
              </a:spcAft>
            </a:pPr>
            <a:r>
              <a:rPr lang="en-US" sz="2000" b="0" i="0" dirty="0">
                <a:solidFill>
                  <a:srgbClr val="000000"/>
                </a:solidFill>
                <a:latin typeface="Times New Roman"/>
                <a:cs typeface="Times New Roman"/>
              </a:rPr>
              <a:t>OPNAVINST 1420.1B, chapter 6</a:t>
            </a:r>
            <a:endParaRPr lang="en-US">
              <a:latin typeface="Times New Roman"/>
              <a:ea typeface="Tahoma"/>
              <a:cs typeface="Times New Roman"/>
            </a:endParaRPr>
          </a:p>
          <a:p>
            <a:pPr marL="685800" lvl="2">
              <a:lnSpc>
                <a:spcPct val="100000"/>
              </a:lnSpc>
              <a:spcBef>
                <a:spcPts val="300"/>
              </a:spcBef>
              <a:spcAft>
                <a:spcPts val="300"/>
              </a:spcAft>
            </a:pPr>
            <a:r>
              <a:rPr lang="en-US" sz="2000" b="0" i="0" dirty="0">
                <a:solidFill>
                  <a:srgbClr val="000000"/>
                </a:solidFill>
                <a:latin typeface="Times New Roman"/>
                <a:ea typeface="Tahoma"/>
                <a:cs typeface="Tahoma"/>
              </a:rPr>
              <a:t>Must be in paygrades E5-E9</a:t>
            </a:r>
            <a:endParaRPr lang="en-US" sz="2000" b="0" i="0">
              <a:solidFill>
                <a:srgbClr val="000000"/>
              </a:solidFill>
              <a:latin typeface="Times New Roman"/>
              <a:ea typeface="Tahoma"/>
              <a:cs typeface="Tahoma"/>
            </a:endParaRPr>
          </a:p>
          <a:p>
            <a:pPr marL="685800" lvl="2">
              <a:lnSpc>
                <a:spcPct val="100000"/>
              </a:lnSpc>
              <a:spcBef>
                <a:spcPts val="300"/>
              </a:spcBef>
              <a:spcAft>
                <a:spcPts val="300"/>
              </a:spcAft>
            </a:pPr>
            <a:r>
              <a:rPr lang="en-US" sz="2000" b="0" i="0" dirty="0">
                <a:solidFill>
                  <a:srgbClr val="000000"/>
                </a:solidFill>
                <a:latin typeface="Times New Roman"/>
                <a:cs typeface="Times New Roman"/>
              </a:rPr>
              <a:t>Sailors receive full pay and allowances at their current enlisted paygrade</a:t>
            </a:r>
            <a:endParaRPr lang="en-US">
              <a:latin typeface="Times New Roman"/>
              <a:ea typeface="Tahoma"/>
              <a:cs typeface="Times New Roman"/>
            </a:endParaRPr>
          </a:p>
          <a:p>
            <a:pPr marL="685800" lvl="2">
              <a:lnSpc>
                <a:spcPct val="100000"/>
              </a:lnSpc>
              <a:spcBef>
                <a:spcPts val="300"/>
              </a:spcBef>
              <a:spcAft>
                <a:spcPts val="300"/>
              </a:spcAft>
            </a:pPr>
            <a:r>
              <a:rPr lang="en-US" sz="2000" b="0" i="0" dirty="0">
                <a:solidFill>
                  <a:srgbClr val="000000"/>
                </a:solidFill>
                <a:latin typeface="Times New Roman"/>
                <a:ea typeface="Tahoma"/>
                <a:cs typeface="Tahoma"/>
              </a:rPr>
              <a:t>Must commission by 42</a:t>
            </a:r>
            <a:r>
              <a:rPr lang="en-US" sz="2000" b="0" i="0" baseline="30000" dirty="0">
                <a:solidFill>
                  <a:srgbClr val="000000"/>
                </a:solidFill>
                <a:latin typeface="Times New Roman"/>
                <a:ea typeface="Tahoma"/>
                <a:cs typeface="Tahoma"/>
              </a:rPr>
              <a:t>nd</a:t>
            </a:r>
            <a:r>
              <a:rPr lang="en-US" sz="2000" b="0" i="0" dirty="0">
                <a:solidFill>
                  <a:srgbClr val="000000"/>
                </a:solidFill>
                <a:latin typeface="Times New Roman"/>
                <a:ea typeface="Tahoma"/>
                <a:cs typeface="Tahoma"/>
              </a:rPr>
              <a:t> birthday (no waivers)</a:t>
            </a:r>
            <a:endParaRPr lang="en-US" sz="2000" b="0" i="0">
              <a:solidFill>
                <a:srgbClr val="000000"/>
              </a:solidFill>
              <a:latin typeface="Times New Roman"/>
              <a:ea typeface="Tahoma"/>
              <a:cs typeface="Tahoma"/>
            </a:endParaRPr>
          </a:p>
          <a:p>
            <a:pPr marL="685800" lvl="2">
              <a:lnSpc>
                <a:spcPct val="100000"/>
              </a:lnSpc>
              <a:spcBef>
                <a:spcPts val="300"/>
              </a:spcBef>
              <a:spcAft>
                <a:spcPts val="300"/>
              </a:spcAft>
            </a:pPr>
            <a:r>
              <a:rPr lang="en-US" sz="2000" b="0" i="0" dirty="0">
                <a:solidFill>
                  <a:srgbClr val="000000"/>
                </a:solidFill>
                <a:latin typeface="Times New Roman"/>
                <a:cs typeface="Times New Roman"/>
              </a:rPr>
              <a:t>Are eligible to take advancement exams</a:t>
            </a:r>
            <a:endParaRPr lang="en-US">
              <a:latin typeface="Times New Roman"/>
              <a:ea typeface="Tahoma"/>
              <a:cs typeface="Times New Roman"/>
            </a:endParaRPr>
          </a:p>
          <a:p>
            <a:pPr marL="685800" lvl="2">
              <a:lnSpc>
                <a:spcPct val="100000"/>
              </a:lnSpc>
              <a:spcBef>
                <a:spcPts val="300"/>
              </a:spcBef>
              <a:spcAft>
                <a:spcPts val="300"/>
              </a:spcAft>
            </a:pPr>
            <a:r>
              <a:rPr lang="en-US" sz="2000" b="0" i="0" dirty="0">
                <a:solidFill>
                  <a:srgbClr val="000000"/>
                </a:solidFill>
                <a:latin typeface="Times New Roman"/>
                <a:cs typeface="Times New Roman"/>
              </a:rPr>
              <a:t>Training is fully funded</a:t>
            </a:r>
            <a:endParaRPr lang="en-US" sz="1900" dirty="0">
              <a:latin typeface="Times New Roman"/>
              <a:ea typeface="Tahoma"/>
              <a:cs typeface="Times New Roman"/>
            </a:endParaRPr>
          </a:p>
        </p:txBody>
      </p:sp>
    </p:spTree>
    <p:extLst>
      <p:ext uri="{BB962C8B-B14F-4D97-AF65-F5344CB8AC3E}">
        <p14:creationId xmlns:p14="http://schemas.microsoft.com/office/powerpoint/2010/main" val="2188714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350F90-9997-4608-A001-FE0A4A5A8A6E}"/>
              </a:ext>
            </a:extLst>
          </p:cNvPr>
          <p:cNvSpPr>
            <a:spLocks noGrp="1"/>
          </p:cNvSpPr>
          <p:nvPr>
            <p:ph idx="1"/>
          </p:nvPr>
        </p:nvSpPr>
        <p:spPr>
          <a:xfrm>
            <a:off x="1939235" y="1448443"/>
            <a:ext cx="8313531" cy="4353076"/>
          </a:xfrm>
        </p:spPr>
        <p:txBody>
          <a:bodyPr vert="horz" lIns="91440" tIns="45720" rIns="91440" bIns="45720" rtlCol="0" anchor="t">
            <a:normAutofit/>
          </a:bodyPr>
          <a:lstStyle/>
          <a:p>
            <a:pPr marL="0" indent="0">
              <a:lnSpc>
                <a:spcPct val="100000"/>
              </a:lnSpc>
              <a:spcBef>
                <a:spcPts val="300"/>
              </a:spcBef>
              <a:spcAft>
                <a:spcPts val="300"/>
              </a:spcAft>
              <a:buNone/>
            </a:pPr>
            <a:r>
              <a:rPr lang="en-US" sz="2000" b="1" dirty="0">
                <a:solidFill>
                  <a:srgbClr val="000000"/>
                </a:solidFill>
                <a:latin typeface="Times New Roman" panose="02020603050405020304" pitchFamily="18" charset="0"/>
                <a:ea typeface="Calibri"/>
                <a:cs typeface="Times New Roman" panose="02020603050405020304" pitchFamily="18" charset="0"/>
              </a:rPr>
              <a:t>Specialty Options: </a:t>
            </a:r>
          </a:p>
          <a:p>
            <a:pPr>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Pharmacy</a:t>
            </a:r>
            <a:endParaRPr lang="en-US" dirty="0">
              <a:latin typeface="Times New Roman" panose="02020603050405020304" pitchFamily="18" charset="0"/>
              <a:cs typeface="Times New Roman" panose="02020603050405020304" pitchFamily="18" charset="0"/>
            </a:endParaRPr>
          </a:p>
          <a:p>
            <a:pPr>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Health Care Administration</a:t>
            </a:r>
            <a:endParaRPr lang="en-US" sz="2400" dirty="0">
              <a:latin typeface="Times New Roman" panose="02020603050405020304" pitchFamily="18" charset="0"/>
              <a:ea typeface="Tahoma"/>
              <a:cs typeface="Times New Roman" panose="02020603050405020304" pitchFamily="18" charset="0"/>
            </a:endParaRPr>
          </a:p>
          <a:p>
            <a:pPr>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Radiation Health</a:t>
            </a:r>
            <a:endParaRPr lang="en-US" sz="2400" dirty="0">
              <a:latin typeface="Times New Roman" panose="02020603050405020304" pitchFamily="18" charset="0"/>
              <a:ea typeface="Tahoma"/>
              <a:cs typeface="Times New Roman" panose="02020603050405020304" pitchFamily="18" charset="0"/>
            </a:endParaRPr>
          </a:p>
          <a:p>
            <a:pPr>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Social Work</a:t>
            </a:r>
            <a:endParaRPr lang="en-US" sz="2400" dirty="0">
              <a:latin typeface="Times New Roman" panose="02020603050405020304" pitchFamily="18" charset="0"/>
              <a:ea typeface="Tahoma"/>
              <a:cs typeface="Times New Roman" panose="02020603050405020304" pitchFamily="18" charset="0"/>
            </a:endParaRPr>
          </a:p>
          <a:p>
            <a:pPr>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Industrial Hygiene</a:t>
            </a:r>
            <a:endParaRPr lang="en-US" sz="2400" dirty="0">
              <a:latin typeface="Times New Roman" panose="02020603050405020304" pitchFamily="18" charset="0"/>
              <a:ea typeface="Tahoma"/>
              <a:cs typeface="Times New Roman" panose="02020603050405020304" pitchFamily="18" charset="0"/>
            </a:endParaRPr>
          </a:p>
          <a:p>
            <a:pPr>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Physician Assistant</a:t>
            </a:r>
            <a:endParaRPr lang="en-US" sz="2400" dirty="0">
              <a:latin typeface="Times New Roman" panose="02020603050405020304" pitchFamily="18" charset="0"/>
              <a:ea typeface="Tahoma"/>
              <a:cs typeface="Times New Roman" panose="02020603050405020304" pitchFamily="18" charset="0"/>
            </a:endParaRPr>
          </a:p>
          <a:p>
            <a:pPr>
              <a:lnSpc>
                <a:spcPct val="100000"/>
              </a:lnSpc>
              <a:spcBef>
                <a:spcPts val="300"/>
              </a:spcBef>
              <a:spcAft>
                <a:spcPts val="300"/>
              </a:spcAft>
            </a:pPr>
            <a:r>
              <a:rPr lang="en-US" sz="2000" b="0" i="0" dirty="0">
                <a:solidFill>
                  <a:srgbClr val="000000"/>
                </a:solidFill>
                <a:latin typeface="Times New Roman" panose="02020603050405020304" pitchFamily="18" charset="0"/>
                <a:cs typeface="Times New Roman" panose="02020603050405020304" pitchFamily="18" charset="0"/>
              </a:rPr>
              <a:t>Environmental Health</a:t>
            </a:r>
            <a:endParaRPr lang="en-US" sz="2400" dirty="0">
              <a:latin typeface="Times New Roman" panose="02020603050405020304" pitchFamily="18" charset="0"/>
              <a:ea typeface="Tahoma"/>
              <a:cs typeface="Times New Roman" panose="02020603050405020304" pitchFamily="18" charset="0"/>
            </a:endParaRPr>
          </a:p>
        </p:txBody>
      </p:sp>
      <p:sp>
        <p:nvSpPr>
          <p:cNvPr id="7" name="Title 1">
            <a:extLst>
              <a:ext uri="{FF2B5EF4-FFF2-40B4-BE49-F238E27FC236}">
                <a16:creationId xmlns:a16="http://schemas.microsoft.com/office/drawing/2014/main" id="{6A8C5AD4-35EB-9CD8-72EC-F774C17076D2}"/>
              </a:ext>
            </a:extLst>
          </p:cNvPr>
          <p:cNvSpPr>
            <a:spLocks noGrp="1"/>
          </p:cNvSpPr>
          <p:nvPr>
            <p:ph type="title"/>
          </p:nvPr>
        </p:nvSpPr>
        <p:spPr>
          <a:xfrm>
            <a:off x="3184" y="5382"/>
            <a:ext cx="12185631" cy="1325563"/>
          </a:xfrm>
        </p:spPr>
        <p:txBody>
          <a:bodyPr vert="horz" lIns="91440" tIns="45720" rIns="91440" bIns="45720" rtlCol="0" anchor="ctr">
            <a:noAutofit/>
          </a:bodyPr>
          <a:lstStyle/>
          <a:p>
            <a:pPr algn="ctr"/>
            <a:r>
              <a:rPr lang="en-US" sz="3200" b="1" i="0" dirty="0">
                <a:solidFill>
                  <a:srgbClr val="000000"/>
                </a:solidFill>
                <a:latin typeface="Times New Roman"/>
                <a:cs typeface="Times New Roman"/>
              </a:rPr>
              <a:t>Medical Service Corps In-Service Procurement Program </a:t>
            </a:r>
            <a:br>
              <a:rPr lang="en-US" sz="2800" dirty="0">
                <a:solidFill>
                  <a:srgbClr val="000000"/>
                </a:solidFill>
                <a:latin typeface="Calibri"/>
              </a:rPr>
            </a:br>
            <a:r>
              <a:rPr lang="en-US" sz="2000" dirty="0">
                <a:solidFill>
                  <a:srgbClr val="000000"/>
                </a:solidFill>
                <a:latin typeface="Times New Roman"/>
                <a:cs typeface="Times New Roman"/>
              </a:rPr>
              <a:t>(cont.)</a:t>
            </a:r>
            <a:endParaRPr lang="en-US" sz="2800" dirty="0"/>
          </a:p>
        </p:txBody>
      </p:sp>
    </p:spTree>
    <p:extLst>
      <p:ext uri="{BB962C8B-B14F-4D97-AF65-F5344CB8AC3E}">
        <p14:creationId xmlns:p14="http://schemas.microsoft.com/office/powerpoint/2010/main" val="2916176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748E62-22CD-80DB-B175-B20B69407166}"/>
              </a:ext>
            </a:extLst>
          </p:cNvPr>
          <p:cNvSpPr>
            <a:spLocks noGrp="1"/>
          </p:cNvSpPr>
          <p:nvPr>
            <p:ph type="title"/>
          </p:nvPr>
        </p:nvSpPr>
        <p:spPr>
          <a:xfrm>
            <a:off x="1" y="-1104"/>
            <a:ext cx="12114693" cy="1402867"/>
          </a:xfrm>
        </p:spPr>
        <p:txBody>
          <a:bodyPr>
            <a:normAutofit/>
          </a:bodyPr>
          <a:lstStyle/>
          <a:p>
            <a:pPr algn="ctr"/>
            <a:r>
              <a:rPr lang="en-US" sz="3200" b="1" i="0" dirty="0">
                <a:solidFill>
                  <a:srgbClr val="000000"/>
                </a:solidFill>
                <a:latin typeface="Times New Roman"/>
                <a:ea typeface="+mj-lt"/>
                <a:cs typeface="+mj-lt"/>
              </a:rPr>
              <a:t>Additional Commissioning Opportunities</a:t>
            </a:r>
            <a:endParaRPr lang="en-US" sz="2800" dirty="0">
              <a:latin typeface="Aptos Display" panose="02110004020202020204"/>
            </a:endParaRPr>
          </a:p>
        </p:txBody>
      </p:sp>
      <p:sp>
        <p:nvSpPr>
          <p:cNvPr id="3" name="Content Placeholder 2">
            <a:extLst>
              <a:ext uri="{FF2B5EF4-FFF2-40B4-BE49-F238E27FC236}">
                <a16:creationId xmlns:a16="http://schemas.microsoft.com/office/drawing/2014/main" id="{EF859257-B1FD-1A70-1C88-8852070B01E1}"/>
              </a:ext>
            </a:extLst>
          </p:cNvPr>
          <p:cNvSpPr>
            <a:spLocks noGrp="1"/>
          </p:cNvSpPr>
          <p:nvPr>
            <p:ph idx="1"/>
          </p:nvPr>
        </p:nvSpPr>
        <p:spPr>
          <a:xfrm>
            <a:off x="1033670" y="1398043"/>
            <a:ext cx="10058400" cy="4101350"/>
          </a:xfrm>
        </p:spPr>
        <p:txBody>
          <a:bodyPr vert="horz" lIns="91440" tIns="45720" rIns="91440" bIns="45720" rtlCol="0" anchor="t">
            <a:normAutofit/>
          </a:bodyPr>
          <a:lstStyle/>
          <a:p>
            <a:pPr>
              <a:lnSpc>
                <a:spcPct val="100000"/>
              </a:lnSpc>
              <a:spcBef>
                <a:spcPts val="300"/>
              </a:spcBef>
              <a:spcAft>
                <a:spcPts val="300"/>
              </a:spcAft>
            </a:pPr>
            <a:r>
              <a:rPr lang="en-US" sz="2000" b="0" i="0" dirty="0">
                <a:solidFill>
                  <a:srgbClr val="000000"/>
                </a:solidFill>
                <a:latin typeface="Times New Roman"/>
                <a:ea typeface="+mn-lt"/>
                <a:cs typeface="+mn-lt"/>
              </a:rPr>
              <a:t>JAG-IPP</a:t>
            </a:r>
            <a:endParaRPr lang="en-US" sz="2000">
              <a:latin typeface="Times New Roman"/>
              <a:ea typeface="Tahoma"/>
              <a:cs typeface="Tahoma"/>
            </a:endParaRPr>
          </a:p>
          <a:p>
            <a:pPr marL="685800" lvl="2">
              <a:lnSpc>
                <a:spcPct val="100000"/>
              </a:lnSpc>
              <a:spcBef>
                <a:spcPts val="300"/>
              </a:spcBef>
              <a:spcAft>
                <a:spcPts val="300"/>
              </a:spcAft>
            </a:pPr>
            <a:r>
              <a:rPr lang="en-US" sz="2000" b="0" i="0" dirty="0">
                <a:solidFill>
                  <a:srgbClr val="000000"/>
                </a:solidFill>
                <a:latin typeface="Times New Roman"/>
                <a:ea typeface="+mn-lt"/>
                <a:cs typeface="+mn-lt"/>
              </a:rPr>
              <a:t>Commission as Judge Advocate General Corps Officer, Program Authorization 111A</a:t>
            </a:r>
            <a:endParaRPr lang="en-US" sz="2000" b="0" i="0">
              <a:solidFill>
                <a:srgbClr val="000000"/>
              </a:solidFill>
              <a:latin typeface="Times New Roman"/>
              <a:ea typeface="+mn-lt"/>
              <a:cs typeface="+mn-lt"/>
            </a:endParaRPr>
          </a:p>
          <a:p>
            <a:pPr>
              <a:lnSpc>
                <a:spcPct val="100000"/>
              </a:lnSpc>
              <a:spcBef>
                <a:spcPts val="300"/>
              </a:spcBef>
              <a:spcAft>
                <a:spcPts val="300"/>
              </a:spcAft>
            </a:pPr>
            <a:r>
              <a:rPr lang="en-US" sz="2000" b="0" i="0" dirty="0">
                <a:solidFill>
                  <a:srgbClr val="000000"/>
                </a:solidFill>
                <a:latin typeface="Times New Roman"/>
                <a:ea typeface="+mn-lt"/>
                <a:cs typeface="+mn-lt"/>
              </a:rPr>
              <a:t>Human Resources Officer-ISPP</a:t>
            </a:r>
            <a:endParaRPr lang="en-US" sz="2000">
              <a:latin typeface="Times New Roman"/>
              <a:ea typeface="Tahoma"/>
              <a:cs typeface="Tahoma"/>
            </a:endParaRPr>
          </a:p>
          <a:p>
            <a:pPr marL="685800" lvl="2">
              <a:lnSpc>
                <a:spcPct val="100000"/>
              </a:lnSpc>
              <a:spcBef>
                <a:spcPts val="300"/>
              </a:spcBef>
              <a:spcAft>
                <a:spcPts val="300"/>
              </a:spcAft>
            </a:pPr>
            <a:r>
              <a:rPr lang="en-US" sz="2000" b="0" i="0" dirty="0">
                <a:solidFill>
                  <a:srgbClr val="000000"/>
                </a:solidFill>
                <a:latin typeface="Times New Roman"/>
                <a:ea typeface="+mn-lt"/>
                <a:cs typeface="+mn-lt"/>
              </a:rPr>
              <a:t>Commission as a Human Resources Officer,  Program Authorization 109</a:t>
            </a:r>
            <a:endParaRPr lang="en-US" sz="2000" b="0" i="0">
              <a:solidFill>
                <a:srgbClr val="000000"/>
              </a:solidFill>
              <a:latin typeface="Times New Roman"/>
              <a:ea typeface="+mn-lt"/>
              <a:cs typeface="+mn-lt"/>
            </a:endParaRPr>
          </a:p>
          <a:p>
            <a:pPr>
              <a:lnSpc>
                <a:spcPct val="100000"/>
              </a:lnSpc>
              <a:spcBef>
                <a:spcPts val="300"/>
              </a:spcBef>
              <a:spcAft>
                <a:spcPts val="300"/>
              </a:spcAft>
            </a:pPr>
            <a:r>
              <a:rPr lang="en-US" sz="2000" b="0" i="0" dirty="0">
                <a:solidFill>
                  <a:srgbClr val="000000"/>
                </a:solidFill>
                <a:latin typeface="Times New Roman"/>
                <a:ea typeface="+mn-lt"/>
                <a:cs typeface="+mn-lt"/>
              </a:rPr>
              <a:t>Aerial Vehicle Operator Warrant Officer </a:t>
            </a:r>
            <a:endParaRPr lang="en-US" sz="2000">
              <a:latin typeface="Times New Roman"/>
              <a:ea typeface="Tahoma"/>
              <a:cs typeface="Tahoma"/>
            </a:endParaRPr>
          </a:p>
          <a:p>
            <a:pPr marL="685800" lvl="2">
              <a:lnSpc>
                <a:spcPct val="100000"/>
              </a:lnSpc>
              <a:spcBef>
                <a:spcPts val="300"/>
              </a:spcBef>
              <a:spcAft>
                <a:spcPts val="300"/>
              </a:spcAft>
            </a:pPr>
            <a:r>
              <a:rPr lang="en-US" sz="2000" b="0" i="0" dirty="0">
                <a:solidFill>
                  <a:srgbClr val="000000"/>
                </a:solidFill>
                <a:latin typeface="Times New Roman"/>
                <a:ea typeface="+mn-lt"/>
                <a:cs typeface="+mn-lt"/>
              </a:rPr>
              <a:t>Commission as a WO1 operator of the MQ-25 Platform, Program Authorization </a:t>
            </a:r>
            <a:r>
              <a:rPr lang="en-US" dirty="0">
                <a:solidFill>
                  <a:srgbClr val="000000"/>
                </a:solidFill>
                <a:latin typeface="Times New Roman"/>
                <a:ea typeface="+mn-lt"/>
                <a:cs typeface="+mn-lt"/>
              </a:rPr>
              <a:t>106A</a:t>
            </a:r>
            <a:endParaRPr lang="en-US" dirty="0">
              <a:solidFill>
                <a:srgbClr val="000000"/>
              </a:solidFill>
              <a:latin typeface="Times New Roman"/>
              <a:ea typeface="Tahoma"/>
              <a:cs typeface="Tahoma"/>
            </a:endParaRPr>
          </a:p>
          <a:p>
            <a:pPr marL="0" lvl="2" indent="0">
              <a:lnSpc>
                <a:spcPct val="100000"/>
              </a:lnSpc>
              <a:spcBef>
                <a:spcPts val="300"/>
              </a:spcBef>
              <a:spcAft>
                <a:spcPts val="300"/>
              </a:spcAft>
              <a:buNone/>
            </a:pPr>
            <a:endParaRPr lang="en-US" dirty="0">
              <a:solidFill>
                <a:srgbClr val="000000"/>
              </a:solidFill>
              <a:latin typeface="Times New Roman"/>
              <a:ea typeface="Tahoma"/>
              <a:cs typeface="Tahoma"/>
            </a:endParaRPr>
          </a:p>
          <a:p>
            <a:pPr marL="0" lvl="2" indent="0">
              <a:lnSpc>
                <a:spcPct val="100000"/>
              </a:lnSpc>
              <a:spcBef>
                <a:spcPts val="300"/>
              </a:spcBef>
              <a:spcAft>
                <a:spcPts val="300"/>
              </a:spcAft>
              <a:buNone/>
            </a:pPr>
            <a:r>
              <a:rPr lang="en-US" dirty="0">
                <a:solidFill>
                  <a:srgbClr val="000000"/>
                </a:solidFill>
                <a:latin typeface="Times New Roman"/>
                <a:ea typeface="Tahoma"/>
                <a:cs typeface="Tahoma"/>
              </a:rPr>
              <a:t>Program</a:t>
            </a:r>
            <a:r>
              <a:rPr lang="en-US" dirty="0">
                <a:latin typeface="Times New Roman"/>
                <a:ea typeface="Tahoma"/>
                <a:cs typeface="Tahoma"/>
              </a:rPr>
              <a:t> Authorizations can be found at: </a:t>
            </a:r>
            <a:endParaRPr lang="en-US" dirty="0"/>
          </a:p>
          <a:p>
            <a:pPr marL="457200" lvl="2" indent="0">
              <a:lnSpc>
                <a:spcPct val="100000"/>
              </a:lnSpc>
              <a:spcBef>
                <a:spcPts val="300"/>
              </a:spcBef>
              <a:spcAft>
                <a:spcPts val="300"/>
              </a:spcAft>
              <a:buNone/>
            </a:pPr>
            <a:r>
              <a:rPr lang="en-US" dirty="0">
                <a:latin typeface="Times New Roman"/>
                <a:ea typeface="+mn-lt"/>
                <a:cs typeface="+mn-lt"/>
                <a:hlinkClick r:id="rId3"/>
              </a:rPr>
              <a:t>https://www.mynavyhr.navy.mil/Career-Management/Community-Management/Officer/Program-Authorizations/</a:t>
            </a:r>
            <a:endParaRPr lang="en-US">
              <a:latin typeface="Times New Roman"/>
            </a:endParaRPr>
          </a:p>
          <a:p>
            <a:pPr marL="457200" lvl="2" indent="0">
              <a:lnSpc>
                <a:spcPct val="100000"/>
              </a:lnSpc>
              <a:spcBef>
                <a:spcPts val="300"/>
              </a:spcBef>
              <a:spcAft>
                <a:spcPts val="300"/>
              </a:spcAft>
              <a:buNone/>
            </a:pPr>
            <a:endParaRPr lang="en-US" dirty="0">
              <a:latin typeface="Aptos" panose="02110004020202020204"/>
              <a:ea typeface="Tahoma"/>
              <a:cs typeface="Tahoma"/>
            </a:endParaRPr>
          </a:p>
          <a:p>
            <a:endParaRPr lang="en-US" dirty="0">
              <a:latin typeface="Aptos" panose="02110004020202020204"/>
              <a:ea typeface="Tahoma"/>
              <a:cs typeface="Tahoma"/>
            </a:endParaRPr>
          </a:p>
        </p:txBody>
      </p:sp>
    </p:spTree>
    <p:extLst>
      <p:ext uri="{BB962C8B-B14F-4D97-AF65-F5344CB8AC3E}">
        <p14:creationId xmlns:p14="http://schemas.microsoft.com/office/powerpoint/2010/main" val="3407278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4" y="-3313"/>
            <a:ext cx="12080716" cy="1142016"/>
          </a:xfrm>
        </p:spPr>
        <p:txBody>
          <a:bodyPr>
            <a:normAutofit/>
          </a:bodyPr>
          <a:lstStyle/>
          <a:p>
            <a:pPr algn="ctr"/>
            <a:r>
              <a:rPr lang="en-US" sz="3200" b="1" i="0" dirty="0">
                <a:solidFill>
                  <a:srgbClr val="000000"/>
                </a:solidFill>
                <a:latin typeface="Times New Roman"/>
                <a:cs typeface="Times New Roman"/>
              </a:rPr>
              <a:t>Knowledge Check</a:t>
            </a:r>
          </a:p>
        </p:txBody>
      </p:sp>
      <p:sp>
        <p:nvSpPr>
          <p:cNvPr id="3" name="Content Placeholder 2"/>
          <p:cNvSpPr>
            <a:spLocks noGrp="1"/>
          </p:cNvSpPr>
          <p:nvPr>
            <p:ph idx="1"/>
          </p:nvPr>
        </p:nvSpPr>
        <p:spPr>
          <a:xfrm>
            <a:off x="1066800" y="1250474"/>
            <a:ext cx="10058400" cy="4353076"/>
          </a:xfrm>
        </p:spPr>
        <p:txBody>
          <a:bodyPr vert="horz" lIns="91440" tIns="45720" rIns="91440" bIns="45720" rtlCol="0" anchor="t">
            <a:normAutofit/>
          </a:bodyPr>
          <a:lstStyle/>
          <a:p>
            <a:pPr>
              <a:lnSpc>
                <a:spcPct val="100000"/>
              </a:lnSpc>
              <a:spcBef>
                <a:spcPts val="1200"/>
              </a:spcBef>
              <a:spcAft>
                <a:spcPts val="1200"/>
              </a:spcAft>
              <a:buAutoNum type="arabicPeriod"/>
            </a:pPr>
            <a:r>
              <a:rPr lang="en-US" sz="2000" b="0" i="0" dirty="0">
                <a:solidFill>
                  <a:srgbClr val="000000"/>
                </a:solidFill>
                <a:latin typeface="Times New Roman"/>
                <a:cs typeface="Times New Roman"/>
              </a:rPr>
              <a:t>Which commissioning program application is due 1 July?</a:t>
            </a:r>
            <a:endParaRPr lang="en-US" sz="2000">
              <a:latin typeface="Times New Roman"/>
              <a:ea typeface="Tahoma"/>
              <a:cs typeface="Times New Roman"/>
            </a:endParaRPr>
          </a:p>
          <a:p>
            <a:pPr>
              <a:lnSpc>
                <a:spcPct val="100000"/>
              </a:lnSpc>
              <a:spcBef>
                <a:spcPts val="1200"/>
              </a:spcBef>
              <a:spcAft>
                <a:spcPts val="1200"/>
              </a:spcAft>
              <a:buAutoNum type="arabicPeriod"/>
            </a:pPr>
            <a:r>
              <a:rPr lang="en-US" sz="2000" b="0" i="0" dirty="0">
                <a:solidFill>
                  <a:srgbClr val="000000"/>
                </a:solidFill>
                <a:latin typeface="Times New Roman"/>
                <a:cs typeface="Times New Roman"/>
              </a:rPr>
              <a:t>Which commissioning program allows Sailors to receive full pay and allowances while attending college, but does not pay for tuition, book, or fees?</a:t>
            </a:r>
            <a:endParaRPr lang="en-US" sz="2000">
              <a:latin typeface="Times New Roman"/>
              <a:ea typeface="Tahoma"/>
              <a:cs typeface="Times New Roman"/>
            </a:endParaRPr>
          </a:p>
          <a:p>
            <a:pPr>
              <a:lnSpc>
                <a:spcPct val="100000"/>
              </a:lnSpc>
              <a:spcBef>
                <a:spcPts val="1200"/>
              </a:spcBef>
              <a:spcAft>
                <a:spcPts val="1200"/>
              </a:spcAft>
              <a:buAutoNum type="arabicPeriod"/>
            </a:pPr>
            <a:r>
              <a:rPr lang="en-US" sz="2000" b="0" i="0" dirty="0">
                <a:solidFill>
                  <a:srgbClr val="000000"/>
                </a:solidFill>
                <a:latin typeface="Times New Roman"/>
                <a:cs typeface="Times New Roman"/>
              </a:rPr>
              <a:t>Which commissioning program is looking for technical managers that are progressively advanced within a broad technical field?</a:t>
            </a:r>
            <a:endParaRPr lang="en-US" sz="2000">
              <a:latin typeface="Times New Roman"/>
              <a:ea typeface="Tahoma"/>
              <a:cs typeface="Times New Roman"/>
            </a:endParaRPr>
          </a:p>
          <a:p>
            <a:pPr>
              <a:lnSpc>
                <a:spcPct val="100000"/>
              </a:lnSpc>
              <a:spcBef>
                <a:spcPts val="1200"/>
              </a:spcBef>
              <a:spcAft>
                <a:spcPts val="1200"/>
              </a:spcAft>
              <a:buAutoNum type="arabicPeriod"/>
            </a:pPr>
            <a:r>
              <a:rPr lang="en-US" sz="2000" b="0" i="0" dirty="0">
                <a:solidFill>
                  <a:srgbClr val="000000"/>
                </a:solidFill>
                <a:latin typeface="Times New Roman"/>
                <a:cs typeface="Times New Roman"/>
              </a:rPr>
              <a:t>Which commissioning program is looking for technical specialists that possess extensive experience and knowledge within a given occupational specialty?</a:t>
            </a:r>
            <a:endParaRPr lang="en-US" sz="2400" dirty="0">
              <a:latin typeface="Times New Roman"/>
              <a:ea typeface="Tahoma"/>
              <a:cs typeface="Times New Roman"/>
            </a:endParaRPr>
          </a:p>
          <a:p>
            <a:pPr>
              <a:lnSpc>
                <a:spcPct val="100000"/>
              </a:lnSpc>
              <a:spcBef>
                <a:spcPts val="300"/>
              </a:spcBef>
              <a:spcAft>
                <a:spcPts val="300"/>
              </a:spcAft>
            </a:pPr>
            <a:endParaRPr lang="en-US" sz="2400" dirty="0">
              <a:ea typeface="Tahoma"/>
              <a:cs typeface="Tahoma"/>
            </a:endParaRPr>
          </a:p>
        </p:txBody>
      </p:sp>
    </p:spTree>
    <p:extLst>
      <p:ext uri="{BB962C8B-B14F-4D97-AF65-F5344CB8AC3E}">
        <p14:creationId xmlns:p14="http://schemas.microsoft.com/office/powerpoint/2010/main" val="1181307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37" y="4970"/>
            <a:ext cx="12184525" cy="1358693"/>
          </a:xfrm>
        </p:spPr>
        <p:txBody>
          <a:bodyPr>
            <a:normAutofit/>
          </a:bodyPr>
          <a:lstStyle/>
          <a:p>
            <a:pPr algn="ctr"/>
            <a:r>
              <a:rPr lang="en-US" sz="3200" b="1" i="0" dirty="0">
                <a:solidFill>
                  <a:srgbClr val="000000"/>
                </a:solidFill>
                <a:latin typeface="Times New Roman"/>
                <a:cs typeface="Times New Roman"/>
              </a:rPr>
              <a:t>Summary and Review</a:t>
            </a:r>
          </a:p>
        </p:txBody>
      </p:sp>
      <p:sp>
        <p:nvSpPr>
          <p:cNvPr id="3" name="Content Placeholder 2"/>
          <p:cNvSpPr>
            <a:spLocks noGrp="1"/>
          </p:cNvSpPr>
          <p:nvPr>
            <p:ph idx="1"/>
          </p:nvPr>
        </p:nvSpPr>
        <p:spPr>
          <a:xfrm>
            <a:off x="1066800" y="1648039"/>
            <a:ext cx="10058400" cy="4353076"/>
          </a:xfrm>
        </p:spPr>
        <p:txBody>
          <a:bodyPr vert="horz" lIns="91440" tIns="45720" rIns="91440" bIns="45720" rtlCol="0" anchor="t">
            <a:normAutofit/>
          </a:bodyPr>
          <a:lstStyle/>
          <a:p>
            <a:pPr>
              <a:lnSpc>
                <a:spcPct val="100000"/>
              </a:lnSpc>
              <a:spcBef>
                <a:spcPts val="300"/>
              </a:spcBef>
              <a:spcAft>
                <a:spcPts val="300"/>
              </a:spcAft>
            </a:pPr>
            <a:r>
              <a:rPr lang="en-US" sz="2000" b="0" i="0" dirty="0">
                <a:solidFill>
                  <a:srgbClr val="000000"/>
                </a:solidFill>
                <a:latin typeface="Times New Roman"/>
                <a:cs typeface="Times New Roman"/>
              </a:rPr>
              <a:t>In this lesson we discussed</a:t>
            </a:r>
            <a:r>
              <a:rPr lang="en-US" sz="2000" dirty="0">
                <a:solidFill>
                  <a:srgbClr val="000000"/>
                </a:solidFill>
                <a:latin typeface="Times New Roman"/>
                <a:cs typeface="Times New Roman"/>
              </a:rPr>
              <a:t>:</a:t>
            </a:r>
            <a:endParaRPr lang="en-US" sz="2000" b="0" i="0" dirty="0">
              <a:solidFill>
                <a:srgbClr val="000000"/>
              </a:solidFill>
              <a:latin typeface="Times New Roman"/>
              <a:cs typeface="Times New Roman"/>
            </a:endParaRPr>
          </a:p>
          <a:p>
            <a:pPr marL="685800" lvl="2">
              <a:lnSpc>
                <a:spcPct val="100000"/>
              </a:lnSpc>
              <a:spcBef>
                <a:spcPts val="300"/>
              </a:spcBef>
              <a:spcAft>
                <a:spcPts val="300"/>
              </a:spcAft>
            </a:pPr>
            <a:r>
              <a:rPr lang="en-US" sz="2000" b="0" i="0" dirty="0">
                <a:solidFill>
                  <a:srgbClr val="000000"/>
                </a:solidFill>
                <a:latin typeface="Times New Roman"/>
                <a:cs typeface="Times New Roman"/>
              </a:rPr>
              <a:t>Basic qualification requirements needed to apply for commissioning programs </a:t>
            </a:r>
            <a:endParaRPr lang="en-US">
              <a:latin typeface="Times New Roman"/>
              <a:ea typeface="Tahoma"/>
              <a:cs typeface="Times New Roman"/>
            </a:endParaRPr>
          </a:p>
          <a:p>
            <a:pPr marL="685800" lvl="2">
              <a:lnSpc>
                <a:spcPct val="100000"/>
              </a:lnSpc>
              <a:spcBef>
                <a:spcPts val="300"/>
              </a:spcBef>
              <a:spcAft>
                <a:spcPts val="300"/>
              </a:spcAft>
            </a:pPr>
            <a:r>
              <a:rPr lang="en-US" sz="2000" b="0" i="0" dirty="0">
                <a:solidFill>
                  <a:srgbClr val="000000"/>
                </a:solidFill>
                <a:latin typeface="Times New Roman"/>
                <a:cs typeface="Times New Roman"/>
              </a:rPr>
              <a:t>Benefits of commissioning</a:t>
            </a:r>
            <a:endParaRPr lang="en-US">
              <a:latin typeface="Times New Roman"/>
              <a:ea typeface="Tahoma"/>
              <a:cs typeface="Times New Roman"/>
            </a:endParaRPr>
          </a:p>
          <a:p>
            <a:pPr marL="685800" lvl="2">
              <a:lnSpc>
                <a:spcPct val="100000"/>
              </a:lnSpc>
              <a:spcBef>
                <a:spcPts val="300"/>
              </a:spcBef>
              <a:spcAft>
                <a:spcPts val="300"/>
              </a:spcAft>
            </a:pPr>
            <a:r>
              <a:rPr lang="en-US" sz="2000" b="0" i="0" dirty="0">
                <a:solidFill>
                  <a:srgbClr val="000000"/>
                </a:solidFill>
                <a:latin typeface="Times New Roman"/>
                <a:cs typeface="Times New Roman"/>
              </a:rPr>
              <a:t>Commissioning paths available</a:t>
            </a:r>
            <a:endParaRPr lang="en-US">
              <a:latin typeface="Times New Roman"/>
              <a:ea typeface="Tahoma"/>
              <a:cs typeface="Times New Roman"/>
            </a:endParaRPr>
          </a:p>
          <a:p>
            <a:pPr marL="685800" lvl="2">
              <a:lnSpc>
                <a:spcPct val="100000"/>
              </a:lnSpc>
              <a:spcBef>
                <a:spcPts val="300"/>
              </a:spcBef>
              <a:spcAft>
                <a:spcPts val="300"/>
              </a:spcAft>
            </a:pPr>
            <a:r>
              <a:rPr lang="en-US" sz="2000" b="0" i="0" dirty="0">
                <a:solidFill>
                  <a:srgbClr val="000000"/>
                </a:solidFill>
                <a:latin typeface="Times New Roman"/>
                <a:cs typeface="Times New Roman"/>
              </a:rPr>
              <a:t>Application timelines and limitations</a:t>
            </a:r>
            <a:endParaRPr lang="en-US" dirty="0">
              <a:latin typeface="Times New Roman"/>
              <a:ea typeface="Tahoma"/>
              <a:cs typeface="Times New Roman"/>
            </a:endParaRPr>
          </a:p>
          <a:p>
            <a:endParaRPr lang="en-US" dirty="0"/>
          </a:p>
        </p:txBody>
      </p:sp>
    </p:spTree>
    <p:extLst>
      <p:ext uri="{BB962C8B-B14F-4D97-AF65-F5344CB8AC3E}">
        <p14:creationId xmlns:p14="http://schemas.microsoft.com/office/powerpoint/2010/main" val="36919143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01831EA-A188-72CB-368A-B74E0A6D440E}"/>
              </a:ext>
            </a:extLst>
          </p:cNvPr>
          <p:cNvSpPr>
            <a:spLocks noGrp="1"/>
          </p:cNvSpPr>
          <p:nvPr>
            <p:ph idx="1"/>
          </p:nvPr>
        </p:nvSpPr>
        <p:spPr>
          <a:xfrm>
            <a:off x="4890059" y="2941982"/>
            <a:ext cx="2404709" cy="612775"/>
          </a:xfrm>
        </p:spPr>
        <p:txBody>
          <a:bodyPr vert="horz" lIns="91440" tIns="45720" rIns="91440" bIns="45720" rtlCol="0" anchor="t">
            <a:noAutofit/>
          </a:bodyPr>
          <a:lstStyle/>
          <a:p>
            <a:pPr marL="0" indent="0" algn="ctr">
              <a:buNone/>
            </a:pPr>
            <a:r>
              <a:rPr lang="en-US" sz="3200" b="1" dirty="0">
                <a:latin typeface="Times New Roman"/>
                <a:ea typeface="Calibri"/>
                <a:cs typeface="Calibri"/>
              </a:rPr>
              <a:t>Questions?</a:t>
            </a:r>
            <a:endParaRPr lang="en-US" sz="3200" b="1">
              <a:latin typeface="Calibri"/>
              <a:ea typeface="Calibri"/>
              <a:cs typeface="Calibri"/>
            </a:endParaRPr>
          </a:p>
        </p:txBody>
      </p:sp>
    </p:spTree>
    <p:extLst>
      <p:ext uri="{BB962C8B-B14F-4D97-AF65-F5344CB8AC3E}">
        <p14:creationId xmlns:p14="http://schemas.microsoft.com/office/powerpoint/2010/main" val="680004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018" y="-1118"/>
            <a:ext cx="12102312" cy="1325563"/>
          </a:xfrm>
        </p:spPr>
        <p:txBody>
          <a:bodyPr>
            <a:normAutofit/>
          </a:bodyPr>
          <a:lstStyle/>
          <a:p>
            <a:pPr algn="ctr"/>
            <a:r>
              <a:rPr lang="en-US" sz="3200" b="1" i="0" dirty="0">
                <a:solidFill>
                  <a:srgbClr val="000000"/>
                </a:solidFill>
                <a:latin typeface="Times New Roman"/>
                <a:cs typeface="Times New Roman"/>
              </a:rPr>
              <a:t>References</a:t>
            </a:r>
          </a:p>
        </p:txBody>
      </p:sp>
      <p:sp>
        <p:nvSpPr>
          <p:cNvPr id="3" name="Content Placeholder 2"/>
          <p:cNvSpPr>
            <a:spLocks noGrp="1"/>
          </p:cNvSpPr>
          <p:nvPr>
            <p:ph idx="1"/>
          </p:nvPr>
        </p:nvSpPr>
        <p:spPr>
          <a:xfrm>
            <a:off x="1066800" y="1327482"/>
            <a:ext cx="10058400" cy="4838218"/>
          </a:xfrm>
        </p:spPr>
        <p:txBody>
          <a:bodyPr vert="horz" lIns="91440" tIns="45720" rIns="91440" bIns="45720" rtlCol="0" anchor="t">
            <a:noAutofit/>
          </a:bodyPr>
          <a:lstStyle/>
          <a:p>
            <a:pPr>
              <a:lnSpc>
                <a:spcPct val="100000"/>
              </a:lnSpc>
              <a:spcBef>
                <a:spcPts val="300"/>
              </a:spcBef>
              <a:spcAft>
                <a:spcPts val="300"/>
              </a:spcAft>
            </a:pPr>
            <a:r>
              <a:rPr lang="en-US" sz="2000" b="0" i="0" dirty="0">
                <a:solidFill>
                  <a:srgbClr val="000000"/>
                </a:solidFill>
                <a:latin typeface="Times New Roman"/>
                <a:cs typeface="Times New Roman"/>
              </a:rPr>
              <a:t>Enlisted to Officer Commissioning Programs Administrative Manual, OPNAVINST 1420.1B</a:t>
            </a:r>
            <a:endParaRPr lang="en-US" sz="2000">
              <a:solidFill>
                <a:srgbClr val="FFFF00"/>
              </a:solidFill>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Naval Military Personnel Manual (MILPERSMAN), NAVPERS 15560D</a:t>
            </a:r>
            <a:endParaRPr lang="en-US" sz="2000">
              <a:solidFill>
                <a:srgbClr val="FFFF00"/>
              </a:solidFill>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Medical Enlisted Commissioning Programs, https://www.med.navy.mil/Naval-Medical-Leader-and-Professional-Development-Command/Professional-Development/Enlisted-Commissioning-Programs/-Medical-Enlisted-Commissioning-Programs-/</a:t>
            </a:r>
            <a:endParaRPr lang="en-US" sz="200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Officer Training Command, https://www.netc.navy.mil/Commands/Naval-Service-Training-Command/OTCN/OCS/</a:t>
            </a:r>
            <a:endParaRPr lang="en-US" sz="2000" strike="sngStrike">
              <a:solidFill>
                <a:srgbClr val="FF0000"/>
              </a:solidFill>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Seaman to Admiral-21 Program, https://www.netc.navy.mil/Commands/Naval-Service-Training-Command/STA-21/</a:t>
            </a:r>
            <a:endParaRPr lang="en-US" sz="2000">
              <a:solidFill>
                <a:srgbClr val="00B050"/>
              </a:solidFill>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United States Naval Academy, www.usna.edu/homepage.php</a:t>
            </a:r>
            <a:endParaRPr lang="en-US" sz="2000" dirty="0">
              <a:latin typeface="Times New Roman"/>
              <a:ea typeface="Tahoma"/>
              <a:cs typeface="Times New Roman"/>
            </a:endParaRPr>
          </a:p>
        </p:txBody>
      </p:sp>
    </p:spTree>
    <p:extLst>
      <p:ext uri="{BB962C8B-B14F-4D97-AF65-F5344CB8AC3E}">
        <p14:creationId xmlns:p14="http://schemas.microsoft.com/office/powerpoint/2010/main" val="3089183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5" y="-1104"/>
            <a:ext cx="12195769" cy="1402867"/>
          </a:xfrm>
        </p:spPr>
        <p:txBody>
          <a:bodyPr>
            <a:normAutofit/>
          </a:bodyPr>
          <a:lstStyle/>
          <a:p>
            <a:pPr algn="ctr"/>
            <a:r>
              <a:rPr lang="en-US" sz="3200" b="1" i="0" dirty="0">
                <a:solidFill>
                  <a:srgbClr val="000000"/>
                </a:solidFill>
                <a:latin typeface="Times New Roman"/>
                <a:cs typeface="Times New Roman"/>
              </a:rPr>
              <a:t>Commissioning Programs</a:t>
            </a:r>
          </a:p>
        </p:txBody>
      </p:sp>
      <p:sp>
        <p:nvSpPr>
          <p:cNvPr id="3" name="Content Placeholder 2"/>
          <p:cNvSpPr>
            <a:spLocks noGrp="1"/>
          </p:cNvSpPr>
          <p:nvPr>
            <p:ph idx="1"/>
          </p:nvPr>
        </p:nvSpPr>
        <p:spPr>
          <a:xfrm>
            <a:off x="1712292" y="1483904"/>
            <a:ext cx="8752889" cy="4101350"/>
          </a:xfrm>
        </p:spPr>
        <p:txBody>
          <a:bodyPr vert="horz" lIns="91440" tIns="45720" rIns="91440" bIns="45720" rtlCol="0" anchor="t">
            <a:normAutofit/>
          </a:bodyPr>
          <a:lstStyle/>
          <a:p>
            <a:pPr>
              <a:lnSpc>
                <a:spcPct val="110000"/>
              </a:lnSpc>
              <a:spcBef>
                <a:spcPts val="300"/>
              </a:spcBef>
              <a:spcAft>
                <a:spcPts val="300"/>
              </a:spcAft>
            </a:pPr>
            <a:r>
              <a:rPr lang="en-US" sz="2000" b="0" i="0" dirty="0">
                <a:solidFill>
                  <a:srgbClr val="000000"/>
                </a:solidFill>
                <a:latin typeface="Times New Roman"/>
                <a:cs typeface="Times New Roman"/>
              </a:rPr>
              <a:t>Purpose – to provide opportunities for enlisted personnel to obtain a commission</a:t>
            </a:r>
            <a:endParaRPr lang="en-US" sz="2000">
              <a:latin typeface="Times New Roman"/>
              <a:cs typeface="Times New Roman"/>
            </a:endParaRPr>
          </a:p>
          <a:p>
            <a:pPr>
              <a:lnSpc>
                <a:spcPct val="110000"/>
              </a:lnSpc>
              <a:spcBef>
                <a:spcPts val="300"/>
              </a:spcBef>
              <a:spcAft>
                <a:spcPts val="300"/>
              </a:spcAft>
            </a:pPr>
            <a:r>
              <a:rPr lang="en-US" sz="2000" b="0" i="0" dirty="0">
                <a:solidFill>
                  <a:srgbClr val="000000"/>
                </a:solidFill>
                <a:latin typeface="Times New Roman"/>
                <a:cs typeface="Times New Roman"/>
              </a:rPr>
              <a:t>Program types</a:t>
            </a:r>
            <a:endParaRPr lang="en-US" sz="2000">
              <a:latin typeface="Times New Roman"/>
              <a:cs typeface="Times New Roman"/>
            </a:endParaRPr>
          </a:p>
          <a:p>
            <a:pPr lvl="1">
              <a:lnSpc>
                <a:spcPct val="110000"/>
              </a:lnSpc>
              <a:spcBef>
                <a:spcPts val="300"/>
              </a:spcBef>
              <a:spcAft>
                <a:spcPts val="300"/>
              </a:spcAft>
            </a:pPr>
            <a:r>
              <a:rPr lang="en-US" sz="2000" b="0" i="0" dirty="0">
                <a:solidFill>
                  <a:srgbClr val="000000"/>
                </a:solidFill>
                <a:latin typeface="Times New Roman"/>
                <a:cs typeface="Times New Roman"/>
              </a:rPr>
              <a:t>Seaman to Admiral-21 (STA-21)</a:t>
            </a:r>
            <a:endParaRPr lang="en-US" sz="2000">
              <a:latin typeface="Times New Roman"/>
              <a:ea typeface="Tahoma"/>
              <a:cs typeface="Times New Roman"/>
            </a:endParaRPr>
          </a:p>
          <a:p>
            <a:pPr marL="685800" lvl="3">
              <a:lnSpc>
                <a:spcPct val="110000"/>
              </a:lnSpc>
              <a:spcBef>
                <a:spcPts val="300"/>
              </a:spcBef>
              <a:spcAft>
                <a:spcPts val="300"/>
              </a:spcAft>
            </a:pPr>
            <a:r>
              <a:rPr lang="en-US" sz="2000" b="0" i="0" dirty="0">
                <a:solidFill>
                  <a:srgbClr val="000000"/>
                </a:solidFill>
                <a:latin typeface="Times New Roman"/>
                <a:cs typeface="Times New Roman"/>
              </a:rPr>
              <a:t>United States Naval Academy and Naval Academy Preparatory School (NAPS)</a:t>
            </a:r>
            <a:endParaRPr lang="en-US" sz="2000">
              <a:latin typeface="Times New Roman"/>
              <a:ea typeface="Tahoma"/>
              <a:cs typeface="Times New Roman"/>
            </a:endParaRPr>
          </a:p>
          <a:p>
            <a:pPr marL="685800" lvl="3">
              <a:lnSpc>
                <a:spcPct val="110000"/>
              </a:lnSpc>
              <a:spcBef>
                <a:spcPts val="300"/>
              </a:spcBef>
              <a:spcAft>
                <a:spcPts val="300"/>
              </a:spcAft>
            </a:pPr>
            <a:r>
              <a:rPr lang="en-US" sz="2000" b="0" i="0" dirty="0">
                <a:solidFill>
                  <a:srgbClr val="000000"/>
                </a:solidFill>
                <a:latin typeface="Times New Roman"/>
                <a:cs typeface="Times New Roman"/>
              </a:rPr>
              <a:t>Officer Candidate School (OCS)</a:t>
            </a:r>
            <a:endParaRPr lang="en-US" sz="2000">
              <a:latin typeface="Times New Roman"/>
              <a:ea typeface="Tahoma"/>
              <a:cs typeface="Times New Roman"/>
            </a:endParaRPr>
          </a:p>
          <a:p>
            <a:pPr marL="685800" lvl="3">
              <a:lnSpc>
                <a:spcPct val="110000"/>
              </a:lnSpc>
              <a:spcBef>
                <a:spcPts val="300"/>
              </a:spcBef>
              <a:spcAft>
                <a:spcPts val="300"/>
              </a:spcAft>
            </a:pPr>
            <a:r>
              <a:rPr lang="en-US" sz="2000" b="0" i="0" dirty="0">
                <a:solidFill>
                  <a:srgbClr val="000000"/>
                </a:solidFill>
                <a:latin typeface="Times New Roman"/>
                <a:cs typeface="Times New Roman"/>
              </a:rPr>
              <a:t>Chief Warrant Officer/Limited Duty Officer (CWO/LDO)</a:t>
            </a:r>
            <a:endParaRPr lang="en-US" sz="2000">
              <a:latin typeface="Times New Roman"/>
              <a:ea typeface="Tahoma"/>
              <a:cs typeface="Times New Roman"/>
            </a:endParaRPr>
          </a:p>
          <a:p>
            <a:pPr marL="685800" lvl="3">
              <a:lnSpc>
                <a:spcPct val="110000"/>
              </a:lnSpc>
              <a:spcBef>
                <a:spcPts val="300"/>
              </a:spcBef>
              <a:spcAft>
                <a:spcPts val="300"/>
              </a:spcAft>
            </a:pPr>
            <a:r>
              <a:rPr lang="en-US" sz="2000" b="0" i="0" dirty="0">
                <a:solidFill>
                  <a:srgbClr val="000000"/>
                </a:solidFill>
                <a:latin typeface="Times New Roman"/>
                <a:cs typeface="Times New Roman"/>
              </a:rPr>
              <a:t>Medical Enlisted Commissioning Program (MECP)</a:t>
            </a:r>
            <a:endParaRPr lang="en-US" sz="2000" b="0" i="0">
              <a:solidFill>
                <a:srgbClr val="000000"/>
              </a:solidFill>
              <a:latin typeface="Times New Roman"/>
              <a:cs typeface="Times New Roman"/>
            </a:endParaRPr>
          </a:p>
          <a:p>
            <a:pPr marL="685800" lvl="3">
              <a:lnSpc>
                <a:spcPct val="110000"/>
              </a:lnSpc>
              <a:spcBef>
                <a:spcPts val="300"/>
              </a:spcBef>
              <a:spcAft>
                <a:spcPts val="300"/>
              </a:spcAft>
            </a:pPr>
            <a:r>
              <a:rPr lang="en-US" sz="2000" b="0" i="0" dirty="0">
                <a:solidFill>
                  <a:srgbClr val="000000"/>
                </a:solidFill>
                <a:latin typeface="Times New Roman"/>
                <a:cs typeface="Times New Roman"/>
              </a:rPr>
              <a:t>Medical Service Corps In-Service Procurement Program (MSC-IPP)</a:t>
            </a:r>
            <a:endParaRPr lang="en-US" sz="2000">
              <a:latin typeface="Times New Roman"/>
              <a:ea typeface="Tahoma"/>
              <a:cs typeface="Times New Roman"/>
            </a:endParaRPr>
          </a:p>
          <a:p>
            <a:pPr marL="685800" lvl="3">
              <a:lnSpc>
                <a:spcPct val="110000"/>
              </a:lnSpc>
              <a:spcBef>
                <a:spcPts val="300"/>
              </a:spcBef>
              <a:spcAft>
                <a:spcPts val="300"/>
              </a:spcAft>
            </a:pPr>
            <a:r>
              <a:rPr lang="en-US" sz="2000" b="0" i="0" dirty="0">
                <a:solidFill>
                  <a:srgbClr val="000000"/>
                </a:solidFill>
                <a:latin typeface="Times New Roman"/>
                <a:cs typeface="Times New Roman"/>
              </a:rPr>
              <a:t>Human Resources In-Service Procurement Program (HR-ISPP)</a:t>
            </a:r>
            <a:endParaRPr lang="en-US" sz="1900">
              <a:latin typeface="Times New Roman"/>
              <a:ea typeface="Tahoma"/>
              <a:cs typeface="Times New Roman"/>
            </a:endParaRPr>
          </a:p>
          <a:p>
            <a:pPr>
              <a:lnSpc>
                <a:spcPct val="110000"/>
              </a:lnSpc>
              <a:spcBef>
                <a:spcPts val="300"/>
              </a:spcBef>
              <a:spcAft>
                <a:spcPts val="300"/>
              </a:spcAft>
              <a:buNone/>
            </a:pPr>
            <a:endParaRPr lang="en-US" dirty="0">
              <a:ea typeface="Tahoma"/>
              <a:cs typeface="Tahoma"/>
            </a:endParaRPr>
          </a:p>
          <a:p>
            <a:pPr>
              <a:lnSpc>
                <a:spcPct val="110000"/>
              </a:lnSpc>
              <a:spcBef>
                <a:spcPts val="300"/>
              </a:spcBef>
              <a:spcAft>
                <a:spcPts val="300"/>
              </a:spcAft>
              <a:buNone/>
            </a:pPr>
            <a:endParaRPr lang="en-US" dirty="0">
              <a:ea typeface="Tahoma"/>
              <a:cs typeface="Tahoma"/>
            </a:endParaRPr>
          </a:p>
        </p:txBody>
      </p:sp>
    </p:spTree>
    <p:extLst>
      <p:ext uri="{BB962C8B-B14F-4D97-AF65-F5344CB8AC3E}">
        <p14:creationId xmlns:p14="http://schemas.microsoft.com/office/powerpoint/2010/main" val="1043423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95060" y="1398713"/>
            <a:ext cx="8401878" cy="4993909"/>
          </a:xfrm>
        </p:spPr>
        <p:txBody>
          <a:bodyPr vert="horz" lIns="91440" tIns="45720" rIns="91440" bIns="45720" rtlCol="0" anchor="t">
            <a:normAutofit/>
          </a:bodyPr>
          <a:lstStyle/>
          <a:p>
            <a:pPr>
              <a:lnSpc>
                <a:spcPct val="100000"/>
              </a:lnSpc>
              <a:spcBef>
                <a:spcPts val="300"/>
              </a:spcBef>
              <a:spcAft>
                <a:spcPts val="300"/>
              </a:spcAft>
            </a:pPr>
            <a:r>
              <a:rPr lang="en-US" sz="2000" b="0" i="0" dirty="0">
                <a:solidFill>
                  <a:srgbClr val="000000"/>
                </a:solidFill>
                <a:latin typeface="Times New Roman"/>
                <a:cs typeface="Times New Roman"/>
              </a:rPr>
              <a:t>Must be a U.S. citizen (no waivers)</a:t>
            </a:r>
            <a:endParaRPr lang="en-US" sz="2000">
              <a:latin typeface="Times New Roman"/>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Must be physically qualified </a:t>
            </a:r>
            <a:r>
              <a:rPr lang="en-US" sz="2000" dirty="0">
                <a:solidFill>
                  <a:srgbClr val="000000"/>
                </a:solidFill>
                <a:latin typeface="Times New Roman"/>
                <a:cs typeface="Times New Roman"/>
              </a:rPr>
              <a:t>(varies by officer designator)</a:t>
            </a:r>
            <a:endParaRPr lang="en-US" sz="2000" dirty="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Must meet age requirement (varies by</a:t>
            </a:r>
            <a:r>
              <a:rPr lang="en-US" sz="2000" dirty="0">
                <a:solidFill>
                  <a:srgbClr val="000000"/>
                </a:solidFill>
                <a:latin typeface="Times New Roman"/>
                <a:cs typeface="Times New Roman"/>
              </a:rPr>
              <a:t> officer</a:t>
            </a:r>
            <a:r>
              <a:rPr lang="en-US" sz="2000" b="0" i="0" dirty="0">
                <a:solidFill>
                  <a:srgbClr val="000000"/>
                </a:solidFill>
                <a:latin typeface="Times New Roman"/>
                <a:cs typeface="Times New Roman"/>
              </a:rPr>
              <a:t> designator)</a:t>
            </a:r>
            <a:endParaRPr lang="en-US" sz="2000" dirty="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Testing (varies by program):</a:t>
            </a:r>
            <a:endParaRPr lang="en-US" sz="2000">
              <a:latin typeface="Times New Roman"/>
              <a:ea typeface="Tahoma"/>
              <a:cs typeface="Times New Roman"/>
            </a:endParaRPr>
          </a:p>
          <a:p>
            <a:pPr marL="685800" lvl="2">
              <a:lnSpc>
                <a:spcPct val="100000"/>
              </a:lnSpc>
              <a:spcBef>
                <a:spcPts val="300"/>
              </a:spcBef>
              <a:spcAft>
                <a:spcPts val="300"/>
              </a:spcAft>
            </a:pPr>
            <a:r>
              <a:rPr lang="en-US" sz="1600" dirty="0">
                <a:solidFill>
                  <a:srgbClr val="000000"/>
                </a:solidFill>
                <a:latin typeface="Times New Roman"/>
                <a:cs typeface="Times New Roman"/>
              </a:rPr>
              <a:t>Officer</a:t>
            </a:r>
            <a:r>
              <a:rPr lang="en-US" sz="1600" b="0" i="0" dirty="0">
                <a:solidFill>
                  <a:srgbClr val="000000"/>
                </a:solidFill>
                <a:latin typeface="Times New Roman"/>
                <a:cs typeface="Times New Roman"/>
              </a:rPr>
              <a:t> Aptitude Rating (OAR)</a:t>
            </a:r>
            <a:endParaRPr lang="en-US" sz="1600" dirty="0">
              <a:latin typeface="Times New Roman"/>
              <a:ea typeface="Tahoma"/>
              <a:cs typeface="Times New Roman"/>
            </a:endParaRPr>
          </a:p>
          <a:p>
            <a:pPr marL="685800" lvl="2">
              <a:lnSpc>
                <a:spcPct val="100000"/>
              </a:lnSpc>
              <a:spcBef>
                <a:spcPts val="300"/>
              </a:spcBef>
              <a:spcAft>
                <a:spcPts val="300"/>
              </a:spcAft>
            </a:pPr>
            <a:r>
              <a:rPr lang="en-US" sz="1600" b="0" i="0" dirty="0">
                <a:solidFill>
                  <a:srgbClr val="000000"/>
                </a:solidFill>
                <a:latin typeface="Times New Roman"/>
                <a:cs typeface="Times New Roman"/>
              </a:rPr>
              <a:t>Aviation Selection Test Battery (ASTB)</a:t>
            </a:r>
            <a:endParaRPr lang="en-US" sz="1600" dirty="0">
              <a:latin typeface="Times New Roman"/>
              <a:ea typeface="Tahoma"/>
              <a:cs typeface="Times New Roman"/>
            </a:endParaRPr>
          </a:p>
          <a:p>
            <a:pPr marL="685800" lvl="2">
              <a:lnSpc>
                <a:spcPct val="100000"/>
              </a:lnSpc>
              <a:spcBef>
                <a:spcPts val="300"/>
              </a:spcBef>
              <a:spcAft>
                <a:spcPts val="300"/>
              </a:spcAft>
            </a:pPr>
            <a:r>
              <a:rPr lang="en-US" sz="1600" b="0" i="0" dirty="0">
                <a:solidFill>
                  <a:srgbClr val="000000"/>
                </a:solidFill>
                <a:latin typeface="Times New Roman"/>
                <a:cs typeface="Times New Roman"/>
              </a:rPr>
              <a:t>Math/Verbal (MVT)</a:t>
            </a:r>
            <a:endParaRPr lang="en-US" sz="1600" dirty="0">
              <a:latin typeface="Times New Roman"/>
              <a:ea typeface="Tahoma"/>
              <a:cs typeface="Times New Roman"/>
            </a:endParaRPr>
          </a:p>
          <a:p>
            <a:pPr marL="685800" lvl="2">
              <a:lnSpc>
                <a:spcPct val="100000"/>
              </a:lnSpc>
              <a:spcBef>
                <a:spcPts val="300"/>
              </a:spcBef>
              <a:spcAft>
                <a:spcPts val="300"/>
              </a:spcAft>
            </a:pPr>
            <a:r>
              <a:rPr lang="en-US" sz="1600" b="0" i="0" dirty="0">
                <a:solidFill>
                  <a:srgbClr val="000000"/>
                </a:solidFill>
                <a:latin typeface="Times New Roman"/>
                <a:cs typeface="Times New Roman"/>
              </a:rPr>
              <a:t>Mechanical Comprehension Test (MCT)</a:t>
            </a:r>
            <a:endParaRPr lang="en-US" sz="1600" dirty="0">
              <a:latin typeface="Times New Roman"/>
              <a:ea typeface="Tahoma"/>
              <a:cs typeface="Times New Roman"/>
            </a:endParaRPr>
          </a:p>
          <a:p>
            <a:pPr marL="685800" lvl="2">
              <a:lnSpc>
                <a:spcPct val="100000"/>
              </a:lnSpc>
              <a:spcBef>
                <a:spcPts val="300"/>
              </a:spcBef>
              <a:spcAft>
                <a:spcPts val="300"/>
              </a:spcAft>
            </a:pPr>
            <a:r>
              <a:rPr lang="en-US" sz="1600" dirty="0">
                <a:latin typeface="Times New Roman"/>
                <a:ea typeface="Tahoma"/>
                <a:cs typeface="Times New Roman"/>
              </a:rPr>
              <a:t>SAT/ACT</a:t>
            </a:r>
          </a:p>
          <a:p>
            <a:pPr>
              <a:buFont typeface="Arial"/>
              <a:buChar char="•"/>
            </a:pPr>
            <a:r>
              <a:rPr lang="en-US" sz="2000" dirty="0">
                <a:latin typeface="Times New Roman"/>
                <a:ea typeface="Calibri"/>
                <a:cs typeface="Calibri"/>
              </a:rPr>
              <a:t>Recommended by CO</a:t>
            </a:r>
          </a:p>
          <a:p>
            <a:pPr>
              <a:buFont typeface="Arial"/>
              <a:buChar char="•"/>
            </a:pPr>
            <a:r>
              <a:rPr lang="en-US" sz="2000" dirty="0">
                <a:latin typeface="Times New Roman"/>
                <a:ea typeface="Calibri"/>
                <a:cs typeface="Calibri"/>
              </a:rPr>
              <a:t>Good moral character</a:t>
            </a:r>
          </a:p>
          <a:p>
            <a:pPr>
              <a:buFont typeface="Arial"/>
              <a:buChar char="•"/>
            </a:pPr>
            <a:r>
              <a:rPr lang="en-US" sz="2000" dirty="0">
                <a:latin typeface="Times New Roman"/>
                <a:ea typeface="Calibri"/>
                <a:cs typeface="Calibri"/>
              </a:rPr>
              <a:t>Have no NJPs within last 36 months</a:t>
            </a:r>
          </a:p>
          <a:p>
            <a:pPr>
              <a:buFont typeface="Arial"/>
              <a:buChar char="•"/>
            </a:pPr>
            <a:r>
              <a:rPr lang="en-US" sz="2000" dirty="0">
                <a:latin typeface="Times New Roman"/>
                <a:ea typeface="Calibri"/>
                <a:cs typeface="Calibri"/>
              </a:rPr>
              <a:t>Have a security clearance</a:t>
            </a:r>
            <a:endParaRPr lang="en-US" sz="2000" dirty="0">
              <a:latin typeface="Times New Roman"/>
            </a:endParaRPr>
          </a:p>
          <a:p>
            <a:pPr marL="0" indent="0">
              <a:buNone/>
            </a:pPr>
            <a:endParaRPr lang="en-US" sz="2400" dirty="0"/>
          </a:p>
        </p:txBody>
      </p:sp>
      <p:sp>
        <p:nvSpPr>
          <p:cNvPr id="5" name="Title 1">
            <a:extLst>
              <a:ext uri="{FF2B5EF4-FFF2-40B4-BE49-F238E27FC236}">
                <a16:creationId xmlns:a16="http://schemas.microsoft.com/office/drawing/2014/main" id="{9552C60F-47E1-01F5-0AD3-228F54FB16A9}"/>
              </a:ext>
            </a:extLst>
          </p:cNvPr>
          <p:cNvSpPr txBox="1">
            <a:spLocks/>
          </p:cNvSpPr>
          <p:nvPr/>
        </p:nvSpPr>
        <p:spPr>
          <a:xfrm>
            <a:off x="-1885" y="-1104"/>
            <a:ext cx="12195769" cy="140286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a:solidFill>
                  <a:srgbClr val="000000"/>
                </a:solidFill>
                <a:latin typeface="Times New Roman"/>
                <a:cs typeface="Times New Roman"/>
              </a:rPr>
              <a:t>Commissioning Programs</a:t>
            </a:r>
          </a:p>
          <a:p>
            <a:pPr algn="ctr"/>
            <a:r>
              <a:rPr lang="en-US" sz="2000" dirty="0">
                <a:solidFill>
                  <a:srgbClr val="000000"/>
                </a:solidFill>
                <a:latin typeface="Times New Roman"/>
                <a:cs typeface="Times New Roman"/>
              </a:rPr>
              <a:t>Basic Requirements</a:t>
            </a:r>
            <a:endParaRPr lang="en-US" sz="3200" b="1" dirty="0">
              <a:solidFill>
                <a:srgbClr val="000000"/>
              </a:solidFill>
              <a:latin typeface="Times New Roman"/>
              <a:cs typeface="Times New Roman"/>
            </a:endParaRPr>
          </a:p>
        </p:txBody>
      </p:sp>
    </p:spTree>
    <p:extLst>
      <p:ext uri="{BB962C8B-B14F-4D97-AF65-F5344CB8AC3E}">
        <p14:creationId xmlns:p14="http://schemas.microsoft.com/office/powerpoint/2010/main" val="2697941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ECDCFD-9D85-46E9-8142-74E7376FD98A}"/>
              </a:ext>
            </a:extLst>
          </p:cNvPr>
          <p:cNvSpPr>
            <a:spLocks noGrp="1"/>
          </p:cNvSpPr>
          <p:nvPr>
            <p:ph idx="1"/>
          </p:nvPr>
        </p:nvSpPr>
        <p:spPr>
          <a:xfrm>
            <a:off x="1563757" y="1400536"/>
            <a:ext cx="9075531" cy="5116010"/>
          </a:xfrm>
        </p:spPr>
        <p:txBody>
          <a:bodyPr vert="horz" lIns="91440" tIns="45720" rIns="91440" bIns="45720" rtlCol="0" anchor="t">
            <a:normAutofit/>
          </a:bodyPr>
          <a:lstStyle/>
          <a:p>
            <a:pPr>
              <a:lnSpc>
                <a:spcPct val="100000"/>
              </a:lnSpc>
              <a:spcBef>
                <a:spcPts val="0"/>
              </a:spcBef>
            </a:pPr>
            <a:r>
              <a:rPr lang="en-US" sz="2000" b="0" i="0" dirty="0">
                <a:solidFill>
                  <a:srgbClr val="000000"/>
                </a:solidFill>
                <a:latin typeface="Times New Roman"/>
                <a:cs typeface="Times New Roman"/>
              </a:rPr>
              <a:t>Commissioning programs that provide a degree</a:t>
            </a:r>
            <a:r>
              <a:rPr lang="en-US" sz="2000" dirty="0">
                <a:solidFill>
                  <a:srgbClr val="000000"/>
                </a:solidFill>
                <a:latin typeface="Times New Roman"/>
                <a:cs typeface="Times New Roman"/>
              </a:rPr>
              <a:t>:</a:t>
            </a:r>
            <a:endParaRPr lang="en-US" sz="2000" dirty="0">
              <a:latin typeface="Times New Roman"/>
              <a:cs typeface="Times New Roman"/>
            </a:endParaRPr>
          </a:p>
          <a:p>
            <a:pPr marL="800100" lvl="2" indent="-342900">
              <a:lnSpc>
                <a:spcPct val="100000"/>
              </a:lnSpc>
              <a:spcBef>
                <a:spcPts val="0"/>
              </a:spcBef>
            </a:pPr>
            <a:r>
              <a:rPr lang="en-US" sz="2000" b="0" i="0" dirty="0">
                <a:solidFill>
                  <a:srgbClr val="000000"/>
                </a:solidFill>
                <a:latin typeface="Times New Roman"/>
                <a:cs typeface="Times New Roman"/>
              </a:rPr>
              <a:t>STA-21</a:t>
            </a:r>
            <a:endParaRPr lang="en-US">
              <a:latin typeface="Times New Roman"/>
              <a:ea typeface="Tahoma"/>
              <a:cs typeface="Times New Roman"/>
            </a:endParaRPr>
          </a:p>
          <a:p>
            <a:pPr marL="800100" lvl="2" indent="-342900">
              <a:lnSpc>
                <a:spcPct val="100000"/>
              </a:lnSpc>
              <a:spcBef>
                <a:spcPts val="0"/>
              </a:spcBef>
            </a:pPr>
            <a:r>
              <a:rPr lang="en-US" sz="2000" b="0" i="0" dirty="0">
                <a:solidFill>
                  <a:srgbClr val="000000"/>
                </a:solidFill>
                <a:latin typeface="Times New Roman"/>
                <a:cs typeface="Times New Roman"/>
              </a:rPr>
              <a:t>USNA</a:t>
            </a:r>
            <a:endParaRPr lang="en-US">
              <a:latin typeface="Times New Roman"/>
              <a:ea typeface="Tahoma"/>
              <a:cs typeface="Times New Roman"/>
            </a:endParaRPr>
          </a:p>
          <a:p>
            <a:pPr marL="800100" lvl="2" indent="-342900">
              <a:lnSpc>
                <a:spcPct val="100000"/>
              </a:lnSpc>
              <a:spcBef>
                <a:spcPts val="0"/>
              </a:spcBef>
            </a:pPr>
            <a:r>
              <a:rPr lang="en-US" sz="2000" b="0" i="0" dirty="0">
                <a:solidFill>
                  <a:srgbClr val="000000"/>
                </a:solidFill>
                <a:latin typeface="Times New Roman"/>
                <a:cs typeface="Times New Roman"/>
              </a:rPr>
              <a:t>MECP</a:t>
            </a:r>
            <a:endParaRPr lang="en-US">
              <a:latin typeface="Times New Roman"/>
              <a:ea typeface="Tahoma"/>
              <a:cs typeface="Times New Roman"/>
            </a:endParaRPr>
          </a:p>
          <a:p>
            <a:pPr marL="800100" lvl="2" indent="-342900">
              <a:lnSpc>
                <a:spcPct val="100000"/>
              </a:lnSpc>
              <a:spcBef>
                <a:spcPts val="0"/>
              </a:spcBef>
            </a:pPr>
            <a:r>
              <a:rPr lang="en-US" sz="2000" b="0" i="0" dirty="0">
                <a:solidFill>
                  <a:srgbClr val="000000"/>
                </a:solidFill>
                <a:latin typeface="Times New Roman"/>
                <a:cs typeface="Times New Roman"/>
              </a:rPr>
              <a:t>MSC-IPP (requires degree AND provides higher degree)</a:t>
            </a:r>
            <a:endParaRPr lang="en-US">
              <a:latin typeface="Times New Roman"/>
              <a:ea typeface="Tahoma"/>
              <a:cs typeface="Times New Roman"/>
            </a:endParaRPr>
          </a:p>
          <a:p>
            <a:pPr>
              <a:lnSpc>
                <a:spcPct val="100000"/>
              </a:lnSpc>
              <a:spcBef>
                <a:spcPts val="1200"/>
              </a:spcBef>
              <a:defRPr/>
            </a:pPr>
            <a:r>
              <a:rPr lang="en-US" sz="2000" b="0" i="0" dirty="0">
                <a:solidFill>
                  <a:srgbClr val="000000"/>
                </a:solidFill>
                <a:latin typeface="Times New Roman"/>
                <a:cs typeface="Segoe UI"/>
              </a:rPr>
              <a:t>Commissioning programs that require a degree</a:t>
            </a:r>
            <a:r>
              <a:rPr lang="en-US" sz="2000" dirty="0">
                <a:solidFill>
                  <a:srgbClr val="000000"/>
                </a:solidFill>
                <a:latin typeface="Times New Roman"/>
                <a:cs typeface="Segoe UI"/>
              </a:rPr>
              <a:t>:</a:t>
            </a:r>
            <a:endParaRPr lang="en-US" sz="2000" dirty="0">
              <a:solidFill>
                <a:srgbClr val="FFFEF9"/>
              </a:solidFill>
              <a:latin typeface="Times New Roman"/>
              <a:ea typeface="Tahoma"/>
              <a:cs typeface="Segoe UI"/>
            </a:endParaRPr>
          </a:p>
          <a:p>
            <a:pPr marL="800100" lvl="2" indent="-342900">
              <a:lnSpc>
                <a:spcPct val="100000"/>
              </a:lnSpc>
              <a:spcBef>
                <a:spcPts val="0"/>
              </a:spcBef>
              <a:defRPr/>
            </a:pPr>
            <a:r>
              <a:rPr lang="en-US" sz="2000" b="0" i="0" dirty="0">
                <a:solidFill>
                  <a:srgbClr val="000000"/>
                </a:solidFill>
                <a:latin typeface="Times New Roman"/>
                <a:cs typeface="Times New Roman"/>
              </a:rPr>
              <a:t>OCS</a:t>
            </a:r>
            <a:endParaRPr lang="en-US">
              <a:solidFill>
                <a:srgbClr val="FFFEF9"/>
              </a:solidFill>
              <a:latin typeface="Times New Roman"/>
              <a:ea typeface="Tahoma"/>
              <a:cs typeface="Times New Roman"/>
            </a:endParaRPr>
          </a:p>
          <a:p>
            <a:pPr marL="800100" lvl="2" indent="-342900">
              <a:lnSpc>
                <a:spcPct val="100000"/>
              </a:lnSpc>
              <a:spcBef>
                <a:spcPts val="0"/>
              </a:spcBef>
              <a:defRPr/>
            </a:pPr>
            <a:r>
              <a:rPr lang="en-US" sz="2000" b="0" i="0" dirty="0">
                <a:solidFill>
                  <a:srgbClr val="000000"/>
                </a:solidFill>
                <a:latin typeface="Times New Roman"/>
                <a:cs typeface="Segoe UI"/>
              </a:rPr>
              <a:t>MSC-IPP</a:t>
            </a:r>
            <a:endParaRPr lang="en-US">
              <a:solidFill>
                <a:srgbClr val="FFFEF9"/>
              </a:solidFill>
              <a:latin typeface="Times New Roman"/>
              <a:ea typeface="Tahoma"/>
              <a:cs typeface="Segoe UI"/>
            </a:endParaRPr>
          </a:p>
          <a:p>
            <a:pPr marL="800100" lvl="2" indent="-342900">
              <a:lnSpc>
                <a:spcPct val="100000"/>
              </a:lnSpc>
              <a:spcBef>
                <a:spcPts val="0"/>
              </a:spcBef>
              <a:defRPr/>
            </a:pPr>
            <a:r>
              <a:rPr lang="en-US" sz="2000" b="0" i="0" dirty="0">
                <a:solidFill>
                  <a:srgbClr val="000000"/>
                </a:solidFill>
                <a:latin typeface="Times New Roman"/>
                <a:cs typeface="Segoe UI"/>
              </a:rPr>
              <a:t>HR-ISPP</a:t>
            </a:r>
            <a:endParaRPr lang="en-US">
              <a:solidFill>
                <a:srgbClr val="FFFEF9"/>
              </a:solidFill>
              <a:latin typeface="Times New Roman"/>
              <a:ea typeface="Tahoma"/>
              <a:cs typeface="Segoe UI"/>
            </a:endParaRPr>
          </a:p>
          <a:p>
            <a:pPr>
              <a:lnSpc>
                <a:spcPct val="100000"/>
              </a:lnSpc>
              <a:spcBef>
                <a:spcPts val="1200"/>
              </a:spcBef>
              <a:defRPr/>
            </a:pPr>
            <a:r>
              <a:rPr lang="en-US" sz="2000" b="0" i="0" dirty="0">
                <a:solidFill>
                  <a:srgbClr val="000000"/>
                </a:solidFill>
                <a:latin typeface="Times New Roman"/>
                <a:cs typeface="Segoe UI"/>
              </a:rPr>
              <a:t>Commissioning programs that do not require a degree</a:t>
            </a:r>
            <a:r>
              <a:rPr lang="en-US" sz="2000" dirty="0">
                <a:solidFill>
                  <a:srgbClr val="000000"/>
                </a:solidFill>
                <a:latin typeface="Times New Roman"/>
                <a:cs typeface="Segoe UI"/>
              </a:rPr>
              <a:t>:</a:t>
            </a:r>
            <a:endParaRPr lang="en-US" sz="2000" dirty="0">
              <a:solidFill>
                <a:srgbClr val="FFFEF9"/>
              </a:solidFill>
              <a:latin typeface="Times New Roman"/>
              <a:ea typeface="Tahoma"/>
              <a:cs typeface="Segoe UI"/>
            </a:endParaRPr>
          </a:p>
          <a:p>
            <a:pPr marL="800100" lvl="2" indent="-342900">
              <a:lnSpc>
                <a:spcPct val="100000"/>
              </a:lnSpc>
              <a:spcBef>
                <a:spcPts val="0"/>
              </a:spcBef>
              <a:defRPr/>
            </a:pPr>
            <a:r>
              <a:rPr lang="en-US" sz="2000" b="0" i="0" dirty="0">
                <a:solidFill>
                  <a:srgbClr val="000000"/>
                </a:solidFill>
                <a:latin typeface="Times New Roman"/>
                <a:cs typeface="Times New Roman"/>
              </a:rPr>
              <a:t>CWO </a:t>
            </a:r>
            <a:endParaRPr lang="en-US">
              <a:solidFill>
                <a:srgbClr val="FFFEF9"/>
              </a:solidFill>
              <a:latin typeface="Times New Roman"/>
              <a:ea typeface="Tahoma"/>
              <a:cs typeface="Times New Roman"/>
            </a:endParaRPr>
          </a:p>
          <a:p>
            <a:pPr marL="800100" lvl="2" indent="-342900">
              <a:lnSpc>
                <a:spcPct val="100000"/>
              </a:lnSpc>
              <a:spcBef>
                <a:spcPts val="0"/>
              </a:spcBef>
              <a:defRPr/>
            </a:pPr>
            <a:r>
              <a:rPr lang="en-US" sz="2000" b="0" i="0" dirty="0">
                <a:solidFill>
                  <a:srgbClr val="000000"/>
                </a:solidFill>
                <a:latin typeface="Times New Roman"/>
                <a:cs typeface="Segoe UI"/>
              </a:rPr>
              <a:t>LDO</a:t>
            </a:r>
            <a:endParaRPr lang="en-US" sz="1700" dirty="0">
              <a:solidFill>
                <a:srgbClr val="FFFEF9"/>
              </a:solidFill>
              <a:latin typeface="Times New Roman"/>
              <a:ea typeface="Tahoma"/>
              <a:cs typeface="Segoe UI"/>
            </a:endParaRPr>
          </a:p>
          <a:p>
            <a:pPr marL="228600" lvl="1">
              <a:lnSpc>
                <a:spcPct val="100000"/>
              </a:lnSpc>
              <a:spcBef>
                <a:spcPts val="300"/>
              </a:spcBef>
              <a:spcAft>
                <a:spcPts val="300"/>
              </a:spcAft>
              <a:buNone/>
              <a:defRPr/>
            </a:pPr>
            <a:endParaRPr lang="en-US" sz="2000" dirty="0">
              <a:solidFill>
                <a:srgbClr val="FFFEF9"/>
              </a:solidFill>
              <a:ea typeface="Tahoma"/>
              <a:cs typeface="Segoe UI" panose="020B0502040204020203" pitchFamily="34" charset="0"/>
            </a:endParaRPr>
          </a:p>
          <a:p>
            <a:pPr marL="228600" lvl="1">
              <a:lnSpc>
                <a:spcPct val="100000"/>
              </a:lnSpc>
              <a:spcBef>
                <a:spcPts val="300"/>
              </a:spcBef>
              <a:spcAft>
                <a:spcPts val="300"/>
              </a:spcAft>
              <a:buNone/>
            </a:pPr>
            <a:endParaRPr lang="en-US" dirty="0">
              <a:ea typeface="Tahoma"/>
              <a:cs typeface="Tahoma"/>
            </a:endParaRPr>
          </a:p>
        </p:txBody>
      </p:sp>
      <p:sp>
        <p:nvSpPr>
          <p:cNvPr id="5" name="Title 1">
            <a:extLst>
              <a:ext uri="{FF2B5EF4-FFF2-40B4-BE49-F238E27FC236}">
                <a16:creationId xmlns:a16="http://schemas.microsoft.com/office/drawing/2014/main" id="{2BF601EA-9CB9-B522-5590-1B6967853D5A}"/>
              </a:ext>
            </a:extLst>
          </p:cNvPr>
          <p:cNvSpPr txBox="1">
            <a:spLocks/>
          </p:cNvSpPr>
          <p:nvPr/>
        </p:nvSpPr>
        <p:spPr>
          <a:xfrm>
            <a:off x="-1885" y="-1104"/>
            <a:ext cx="12195769" cy="140286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a:solidFill>
                  <a:srgbClr val="000000"/>
                </a:solidFill>
                <a:latin typeface="Times New Roman"/>
                <a:cs typeface="Times New Roman"/>
              </a:rPr>
              <a:t>Commissioning Programs</a:t>
            </a:r>
          </a:p>
          <a:p>
            <a:pPr algn="ctr"/>
            <a:r>
              <a:rPr lang="en-US" sz="2000" dirty="0">
                <a:solidFill>
                  <a:srgbClr val="000000"/>
                </a:solidFill>
                <a:latin typeface="Times New Roman"/>
                <a:cs typeface="Times New Roman"/>
              </a:rPr>
              <a:t>Education Requirements</a:t>
            </a:r>
          </a:p>
        </p:txBody>
      </p:sp>
    </p:spTree>
    <p:extLst>
      <p:ext uri="{BB962C8B-B14F-4D97-AF65-F5344CB8AC3E}">
        <p14:creationId xmlns:p14="http://schemas.microsoft.com/office/powerpoint/2010/main" val="2720286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75" y="-4681"/>
            <a:ext cx="12113355" cy="1325563"/>
          </a:xfrm>
        </p:spPr>
        <p:txBody>
          <a:bodyPr>
            <a:normAutofit/>
          </a:bodyPr>
          <a:lstStyle/>
          <a:p>
            <a:pPr algn="ctr"/>
            <a:r>
              <a:rPr lang="en-US" sz="3200" b="1" i="0" dirty="0">
                <a:solidFill>
                  <a:srgbClr val="000000"/>
                </a:solidFill>
                <a:latin typeface="Times New Roman"/>
                <a:cs typeface="Times New Roman"/>
              </a:rPr>
              <a:t>Seaman to Admiral </a:t>
            </a:r>
            <a:br>
              <a:rPr lang="en-US" sz="2800" dirty="0"/>
            </a:br>
            <a:r>
              <a:rPr lang="en-US" sz="2000" b="0" i="0" dirty="0">
                <a:solidFill>
                  <a:srgbClr val="000000"/>
                </a:solidFill>
                <a:latin typeface="Times New Roman"/>
                <a:cs typeface="Times New Roman"/>
              </a:rPr>
              <a:t>(STA-21) </a:t>
            </a:r>
            <a:endParaRPr lang="en-US" sz="2000" dirty="0">
              <a:latin typeface="Times New Roman"/>
              <a:ea typeface="Tahoma"/>
              <a:cs typeface="Times New Roman"/>
            </a:endParaRPr>
          </a:p>
        </p:txBody>
      </p:sp>
      <p:sp>
        <p:nvSpPr>
          <p:cNvPr id="3" name="Content Placeholder 2"/>
          <p:cNvSpPr>
            <a:spLocks noGrp="1"/>
          </p:cNvSpPr>
          <p:nvPr>
            <p:ph idx="1"/>
          </p:nvPr>
        </p:nvSpPr>
        <p:spPr>
          <a:xfrm>
            <a:off x="1110974" y="1518479"/>
            <a:ext cx="10058400" cy="4350115"/>
          </a:xfrm>
        </p:spPr>
        <p:txBody>
          <a:bodyPr vert="horz" lIns="91440" tIns="45720" rIns="91440" bIns="45720" rtlCol="0" anchor="t">
            <a:normAutofit/>
          </a:bodyPr>
          <a:lstStyle/>
          <a:p>
            <a:pPr>
              <a:lnSpc>
                <a:spcPct val="100000"/>
              </a:lnSpc>
              <a:spcBef>
                <a:spcPts val="300"/>
              </a:spcBef>
              <a:spcAft>
                <a:spcPts val="300"/>
              </a:spcAft>
            </a:pPr>
            <a:r>
              <a:rPr lang="en-US" sz="2000" b="0" i="0" dirty="0">
                <a:solidFill>
                  <a:srgbClr val="000000"/>
                </a:solidFill>
                <a:latin typeface="Times New Roman"/>
                <a:cs typeface="Times New Roman"/>
              </a:rPr>
              <a:t>Provides opportunity for enlisted Sailors to complete baccalaureate degree</a:t>
            </a:r>
            <a:r>
              <a:rPr lang="en-US" sz="2000" dirty="0">
                <a:solidFill>
                  <a:srgbClr val="000000"/>
                </a:solidFill>
                <a:latin typeface="Times New Roman"/>
                <a:cs typeface="Times New Roman"/>
              </a:rPr>
              <a:t> at an NROTC</a:t>
            </a:r>
            <a:r>
              <a:rPr lang="en-US" sz="2000" b="0" i="0" dirty="0">
                <a:solidFill>
                  <a:srgbClr val="000000"/>
                </a:solidFill>
                <a:latin typeface="Times New Roman"/>
                <a:cs typeface="Times New Roman"/>
              </a:rPr>
              <a:t> </a:t>
            </a:r>
            <a:r>
              <a:rPr lang="en-US" sz="2000" dirty="0">
                <a:solidFill>
                  <a:srgbClr val="000000"/>
                </a:solidFill>
                <a:latin typeface="Times New Roman"/>
                <a:cs typeface="Times New Roman"/>
              </a:rPr>
              <a:t>University </a:t>
            </a:r>
            <a:r>
              <a:rPr lang="en-US" sz="2000" b="0" i="0" dirty="0">
                <a:solidFill>
                  <a:srgbClr val="000000"/>
                </a:solidFill>
                <a:latin typeface="Times New Roman"/>
                <a:cs typeface="Times New Roman"/>
              </a:rPr>
              <a:t>and commission as an </a:t>
            </a:r>
            <a:r>
              <a:rPr lang="en-US" sz="2000" dirty="0">
                <a:solidFill>
                  <a:srgbClr val="000000"/>
                </a:solidFill>
                <a:latin typeface="Times New Roman"/>
                <a:cs typeface="Times New Roman"/>
              </a:rPr>
              <a:t>ensign.</a:t>
            </a:r>
            <a:endParaRPr lang="en-US" sz="2000" dirty="0">
              <a:latin typeface="Times New Roman"/>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Allows Sailors to apply for core program, target group option, or both (core offers more flexibility in </a:t>
            </a:r>
            <a:r>
              <a:rPr lang="en-US" sz="2000" dirty="0">
                <a:solidFill>
                  <a:srgbClr val="000000"/>
                </a:solidFill>
                <a:latin typeface="Times New Roman"/>
                <a:cs typeface="Times New Roman"/>
              </a:rPr>
              <a:t>majors</a:t>
            </a:r>
            <a:r>
              <a:rPr lang="en-US" sz="2000" b="0" i="0" dirty="0">
                <a:solidFill>
                  <a:srgbClr val="000000"/>
                </a:solidFill>
                <a:latin typeface="Times New Roman"/>
                <a:cs typeface="Times New Roman"/>
              </a:rPr>
              <a:t> and schools)</a:t>
            </a:r>
            <a:endParaRPr lang="en-US" sz="200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Core program Sailors will</a:t>
            </a:r>
            <a:r>
              <a:rPr lang="en-US" sz="2000" dirty="0">
                <a:solidFill>
                  <a:srgbClr val="000000"/>
                </a:solidFill>
                <a:latin typeface="Times New Roman"/>
                <a:cs typeface="Times New Roman"/>
              </a:rPr>
              <a:t>:</a:t>
            </a:r>
            <a:endParaRPr lang="en-US" sz="2000" dirty="0">
              <a:latin typeface="Times New Roman"/>
              <a:ea typeface="Tahoma"/>
              <a:cs typeface="Times New Roman"/>
            </a:endParaRPr>
          </a:p>
          <a:p>
            <a:pPr marL="685800" lvl="2">
              <a:lnSpc>
                <a:spcPct val="100000"/>
              </a:lnSpc>
              <a:spcBef>
                <a:spcPts val="300"/>
              </a:spcBef>
              <a:spcAft>
                <a:spcPts val="300"/>
              </a:spcAft>
            </a:pPr>
            <a:r>
              <a:rPr lang="en-US" sz="2000" b="0" i="0" dirty="0">
                <a:solidFill>
                  <a:srgbClr val="000000"/>
                </a:solidFill>
                <a:latin typeface="Times New Roman"/>
                <a:cs typeface="Times New Roman"/>
              </a:rPr>
              <a:t>Be assigned </a:t>
            </a:r>
            <a:r>
              <a:rPr lang="en-US" dirty="0">
                <a:solidFill>
                  <a:srgbClr val="000000"/>
                </a:solidFill>
                <a:latin typeface="Times New Roman"/>
                <a:cs typeface="Times New Roman"/>
              </a:rPr>
              <a:t>as</a:t>
            </a:r>
            <a:r>
              <a:rPr lang="en-US" sz="2000" b="0" i="0" dirty="0">
                <a:solidFill>
                  <a:srgbClr val="000000"/>
                </a:solidFill>
                <a:latin typeface="Times New Roman"/>
                <a:cs typeface="Times New Roman"/>
              </a:rPr>
              <a:t> </a:t>
            </a:r>
            <a:r>
              <a:rPr lang="en-US" dirty="0">
                <a:solidFill>
                  <a:srgbClr val="000000"/>
                </a:solidFill>
                <a:latin typeface="Times New Roman"/>
                <a:cs typeface="Times New Roman"/>
              </a:rPr>
              <a:t>an </a:t>
            </a:r>
            <a:r>
              <a:rPr lang="en-US" sz="2000" b="0" i="0" dirty="0">
                <a:solidFill>
                  <a:srgbClr val="000000"/>
                </a:solidFill>
                <a:latin typeface="Times New Roman"/>
                <a:cs typeface="Times New Roman"/>
              </a:rPr>
              <a:t>Unrestricted line (URL) </a:t>
            </a:r>
            <a:r>
              <a:rPr lang="en-US" dirty="0">
                <a:solidFill>
                  <a:srgbClr val="000000"/>
                </a:solidFill>
                <a:latin typeface="Times New Roman"/>
                <a:cs typeface="Times New Roman"/>
              </a:rPr>
              <a:t>Naval</a:t>
            </a:r>
            <a:r>
              <a:rPr lang="en-US" sz="2000" b="0" i="0" dirty="0">
                <a:solidFill>
                  <a:srgbClr val="000000"/>
                </a:solidFill>
                <a:latin typeface="Times New Roman"/>
                <a:cs typeface="Times New Roman"/>
              </a:rPr>
              <a:t> officer designator upon commissioning</a:t>
            </a:r>
            <a:r>
              <a:rPr lang="en-US" dirty="0">
                <a:solidFill>
                  <a:srgbClr val="000000"/>
                </a:solidFill>
                <a:latin typeface="Times New Roman"/>
                <a:cs typeface="Times New Roman"/>
              </a:rPr>
              <a:t>.</a:t>
            </a:r>
            <a:endParaRPr lang="en-US" dirty="0">
              <a:latin typeface="Times New Roman"/>
              <a:ea typeface="Tahoma"/>
              <a:cs typeface="Times New Roman"/>
            </a:endParaRPr>
          </a:p>
          <a:p>
            <a:pPr marL="685800" lvl="2">
              <a:lnSpc>
                <a:spcPct val="100000"/>
              </a:lnSpc>
              <a:spcBef>
                <a:spcPts val="300"/>
              </a:spcBef>
              <a:spcAft>
                <a:spcPts val="300"/>
              </a:spcAft>
            </a:pPr>
            <a:r>
              <a:rPr lang="en-US" sz="2000" b="0" i="0" dirty="0">
                <a:solidFill>
                  <a:srgbClr val="000000"/>
                </a:solidFill>
                <a:latin typeface="Times New Roman"/>
                <a:cs typeface="Times New Roman"/>
              </a:rPr>
              <a:t>Request URL designator in final year of study and will be selected based off</a:t>
            </a:r>
            <a:r>
              <a:rPr lang="en-US" dirty="0">
                <a:solidFill>
                  <a:srgbClr val="000000"/>
                </a:solidFill>
                <a:latin typeface="Times New Roman"/>
                <a:cs typeface="Times New Roman"/>
              </a:rPr>
              <a:t> Officer</a:t>
            </a:r>
            <a:r>
              <a:rPr lang="en-US" sz="2000" b="0" i="0" dirty="0">
                <a:solidFill>
                  <a:srgbClr val="000000"/>
                </a:solidFill>
                <a:latin typeface="Times New Roman"/>
                <a:cs typeface="Times New Roman"/>
              </a:rPr>
              <a:t> community goals</a:t>
            </a:r>
            <a:r>
              <a:rPr lang="en-US" dirty="0">
                <a:solidFill>
                  <a:srgbClr val="000000"/>
                </a:solidFill>
                <a:latin typeface="Times New Roman"/>
                <a:cs typeface="Times New Roman"/>
              </a:rPr>
              <a:t>.</a:t>
            </a:r>
            <a:endParaRPr lang="en-US" sz="1700" dirty="0">
              <a:latin typeface="Times New Roman"/>
              <a:ea typeface="Tahoma"/>
              <a:cs typeface="Times New Roman"/>
            </a:endParaRPr>
          </a:p>
          <a:p>
            <a:pPr marL="228600" lvl="1">
              <a:lnSpc>
                <a:spcPct val="100000"/>
              </a:lnSpc>
              <a:spcBef>
                <a:spcPts val="300"/>
              </a:spcBef>
              <a:spcAft>
                <a:spcPts val="300"/>
              </a:spcAft>
            </a:pPr>
            <a:endParaRPr lang="en-US" sz="2000" dirty="0">
              <a:ea typeface="Tahoma"/>
              <a:cs typeface="Tahoma"/>
            </a:endParaRPr>
          </a:p>
        </p:txBody>
      </p:sp>
    </p:spTree>
    <p:extLst>
      <p:ext uri="{BB962C8B-B14F-4D97-AF65-F5344CB8AC3E}">
        <p14:creationId xmlns:p14="http://schemas.microsoft.com/office/powerpoint/2010/main" val="3119561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16383" y="1461452"/>
            <a:ext cx="9733721" cy="3935095"/>
          </a:xfrm>
        </p:spPr>
        <p:txBody>
          <a:bodyPr vert="horz" lIns="91440" tIns="45720" rIns="91440" bIns="45720" numCol="2" rtlCol="0" anchor="t">
            <a:normAutofit/>
          </a:bodyPr>
          <a:lstStyle/>
          <a:p>
            <a:pPr>
              <a:lnSpc>
                <a:spcPct val="100000"/>
              </a:lnSpc>
              <a:spcBef>
                <a:spcPts val="300"/>
              </a:spcBef>
              <a:spcAft>
                <a:spcPts val="300"/>
              </a:spcAft>
            </a:pPr>
            <a:r>
              <a:rPr lang="en-US" sz="2000" b="0" i="0" dirty="0">
                <a:solidFill>
                  <a:srgbClr val="000000"/>
                </a:solidFill>
                <a:latin typeface="Times New Roman"/>
                <a:cs typeface="Times New Roman"/>
              </a:rPr>
              <a:t>Civil Engineer Corps</a:t>
            </a:r>
            <a:r>
              <a:rPr lang="en-US" sz="2000" dirty="0">
                <a:solidFill>
                  <a:srgbClr val="000000"/>
                </a:solidFill>
                <a:latin typeface="Times New Roman"/>
                <a:cs typeface="Times New Roman"/>
              </a:rPr>
              <a:t> (510X)</a:t>
            </a:r>
            <a:endParaRPr lang="en-US" sz="2000" dirty="0">
              <a:latin typeface="Times New Roman"/>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Pilot</a:t>
            </a:r>
            <a:r>
              <a:rPr lang="en-US" sz="2000" dirty="0">
                <a:solidFill>
                  <a:srgbClr val="000000"/>
                </a:solidFill>
                <a:latin typeface="Times New Roman"/>
                <a:cs typeface="Times New Roman"/>
              </a:rPr>
              <a:t>  (130X)</a:t>
            </a:r>
            <a:endParaRPr lang="en-US" sz="2000" dirty="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Naval Flight Officer</a:t>
            </a:r>
            <a:r>
              <a:rPr lang="en-US" sz="2000" dirty="0">
                <a:solidFill>
                  <a:srgbClr val="000000"/>
                </a:solidFill>
                <a:latin typeface="Times New Roman"/>
                <a:cs typeface="Times New Roman"/>
              </a:rPr>
              <a:t> (132X)</a:t>
            </a:r>
            <a:endParaRPr lang="en-US" sz="2000" dirty="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Nurse Corps</a:t>
            </a:r>
            <a:r>
              <a:rPr lang="en-US" sz="2000" dirty="0">
                <a:solidFill>
                  <a:srgbClr val="000000"/>
                </a:solidFill>
                <a:latin typeface="Times New Roman"/>
                <a:cs typeface="Times New Roman"/>
              </a:rPr>
              <a:t> (190X)</a:t>
            </a:r>
            <a:endParaRPr lang="en-US" sz="2000" dirty="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Special Warfare</a:t>
            </a:r>
            <a:r>
              <a:rPr lang="en-US" sz="2000" dirty="0">
                <a:solidFill>
                  <a:srgbClr val="000000"/>
                </a:solidFill>
                <a:latin typeface="Times New Roman"/>
                <a:cs typeface="Times New Roman"/>
              </a:rPr>
              <a:t> (113X) </a:t>
            </a:r>
            <a:endParaRPr lang="en-US" sz="200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Supply Corps</a:t>
            </a:r>
            <a:r>
              <a:rPr lang="en-US" sz="2000" dirty="0">
                <a:solidFill>
                  <a:srgbClr val="000000"/>
                </a:solidFill>
                <a:latin typeface="Times New Roman"/>
                <a:cs typeface="Times New Roman"/>
              </a:rPr>
              <a:t> (310X)</a:t>
            </a:r>
            <a:endParaRPr lang="en-US" sz="2000" dirty="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Intel</a:t>
            </a:r>
            <a:r>
              <a:rPr lang="en-US" sz="2000" dirty="0">
                <a:solidFill>
                  <a:srgbClr val="000000"/>
                </a:solidFill>
                <a:latin typeface="Times New Roman"/>
                <a:cs typeface="Times New Roman"/>
              </a:rPr>
              <a:t> (183X)</a:t>
            </a:r>
            <a:endParaRPr lang="en-US" sz="2000" dirty="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Information </a:t>
            </a:r>
            <a:r>
              <a:rPr lang="en-US" sz="2000" dirty="0">
                <a:solidFill>
                  <a:srgbClr val="000000"/>
                </a:solidFill>
                <a:latin typeface="Times New Roman"/>
                <a:cs typeface="Times New Roman"/>
              </a:rPr>
              <a:t>Warfare (182X) </a:t>
            </a:r>
            <a:endParaRPr lang="en-US" sz="2000" dirty="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Medical Corps </a:t>
            </a:r>
            <a:r>
              <a:rPr lang="en-US" sz="2000" dirty="0">
                <a:solidFill>
                  <a:srgbClr val="000000"/>
                </a:solidFill>
                <a:latin typeface="Times New Roman"/>
                <a:cs typeface="Times New Roman"/>
              </a:rPr>
              <a:t>(multiple designators)</a:t>
            </a:r>
            <a:endParaRPr lang="en-US" sz="2000" dirty="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Surface Warfare officer</a:t>
            </a:r>
            <a:r>
              <a:rPr lang="en-US" sz="2000" dirty="0">
                <a:solidFill>
                  <a:srgbClr val="000000"/>
                </a:solidFill>
                <a:latin typeface="Times New Roman"/>
                <a:cs typeface="Times New Roman"/>
              </a:rPr>
              <a:t> (111X)</a:t>
            </a:r>
            <a:endParaRPr lang="en-US" sz="2000" dirty="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Human Resources</a:t>
            </a:r>
            <a:r>
              <a:rPr lang="en-US" sz="2000" dirty="0">
                <a:solidFill>
                  <a:srgbClr val="000000"/>
                </a:solidFill>
                <a:latin typeface="Times New Roman"/>
                <a:cs typeface="Times New Roman"/>
              </a:rPr>
              <a:t> (120X)</a:t>
            </a:r>
            <a:endParaRPr lang="en-US" sz="2000" dirty="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Nuclear</a:t>
            </a:r>
            <a:r>
              <a:rPr lang="en-US" sz="2000" dirty="0">
                <a:solidFill>
                  <a:srgbClr val="000000"/>
                </a:solidFill>
                <a:latin typeface="Times New Roman"/>
                <a:cs typeface="Times New Roman"/>
              </a:rPr>
              <a:t> (1160N/1170)</a:t>
            </a:r>
            <a:endParaRPr lang="en-US" sz="2000" dirty="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Oceanography</a:t>
            </a:r>
            <a:r>
              <a:rPr lang="en-US" sz="2000" dirty="0">
                <a:solidFill>
                  <a:srgbClr val="000000"/>
                </a:solidFill>
                <a:latin typeface="Times New Roman"/>
                <a:cs typeface="Times New Roman"/>
              </a:rPr>
              <a:t> (180X)</a:t>
            </a:r>
            <a:endParaRPr lang="en-US" sz="2000" dirty="0">
              <a:latin typeface="Times New Roman"/>
              <a:ea typeface="Tahoma"/>
              <a:cs typeface="Times New Roman"/>
            </a:endParaRPr>
          </a:p>
          <a:p>
            <a:pPr>
              <a:lnSpc>
                <a:spcPct val="100000"/>
              </a:lnSpc>
              <a:spcBef>
                <a:spcPts val="300"/>
              </a:spcBef>
              <a:spcAft>
                <a:spcPts val="300"/>
              </a:spcAft>
            </a:pPr>
            <a:r>
              <a:rPr lang="en-US" sz="2000" b="0" i="0" dirty="0">
                <a:solidFill>
                  <a:srgbClr val="000000"/>
                </a:solidFill>
                <a:latin typeface="Times New Roman"/>
                <a:cs typeface="Times New Roman"/>
              </a:rPr>
              <a:t>Explosive Ordinance Disposal</a:t>
            </a:r>
            <a:r>
              <a:rPr lang="en-US" sz="2000" dirty="0">
                <a:solidFill>
                  <a:srgbClr val="000000"/>
                </a:solidFill>
                <a:latin typeface="Times New Roman"/>
                <a:cs typeface="Times New Roman"/>
              </a:rPr>
              <a:t> (114X)</a:t>
            </a:r>
          </a:p>
          <a:p>
            <a:pPr marL="0" indent="0">
              <a:lnSpc>
                <a:spcPct val="100000"/>
              </a:lnSpc>
              <a:spcBef>
                <a:spcPts val="300"/>
              </a:spcBef>
              <a:spcAft>
                <a:spcPts val="300"/>
              </a:spcAft>
              <a:buNone/>
            </a:pPr>
            <a:endParaRPr lang="en-US" sz="2000" dirty="0">
              <a:latin typeface="Times New Roman"/>
              <a:ea typeface="Tahoma"/>
              <a:cs typeface="Times New Roman"/>
            </a:endParaRPr>
          </a:p>
        </p:txBody>
      </p:sp>
      <p:sp>
        <p:nvSpPr>
          <p:cNvPr id="7" name="Title 1">
            <a:extLst>
              <a:ext uri="{FF2B5EF4-FFF2-40B4-BE49-F238E27FC236}">
                <a16:creationId xmlns:a16="http://schemas.microsoft.com/office/drawing/2014/main" id="{D112F33B-BDA9-F811-7376-50770FCF2BC6}"/>
              </a:ext>
            </a:extLst>
          </p:cNvPr>
          <p:cNvSpPr>
            <a:spLocks noGrp="1"/>
          </p:cNvSpPr>
          <p:nvPr>
            <p:ph type="title"/>
          </p:nvPr>
        </p:nvSpPr>
        <p:spPr>
          <a:xfrm>
            <a:off x="77975" y="-4681"/>
            <a:ext cx="12113355" cy="1325563"/>
          </a:xfrm>
        </p:spPr>
        <p:txBody>
          <a:bodyPr>
            <a:normAutofit/>
          </a:bodyPr>
          <a:lstStyle/>
          <a:p>
            <a:pPr algn="ctr"/>
            <a:r>
              <a:rPr lang="en-US" sz="3200" b="1" i="0" dirty="0">
                <a:solidFill>
                  <a:srgbClr val="000000"/>
                </a:solidFill>
                <a:latin typeface="Times New Roman"/>
                <a:cs typeface="Times New Roman"/>
              </a:rPr>
              <a:t>Seaman to Admiral </a:t>
            </a:r>
            <a:br>
              <a:rPr lang="en-US" sz="2800" dirty="0"/>
            </a:br>
            <a:r>
              <a:rPr lang="en-US" sz="2000" dirty="0">
                <a:latin typeface="Times New Roman"/>
                <a:ea typeface="Tahoma"/>
                <a:cs typeface="Times New Roman"/>
              </a:rPr>
              <a:t>Officer Designations</a:t>
            </a:r>
          </a:p>
        </p:txBody>
      </p:sp>
    </p:spTree>
    <p:extLst>
      <p:ext uri="{BB962C8B-B14F-4D97-AF65-F5344CB8AC3E}">
        <p14:creationId xmlns:p14="http://schemas.microsoft.com/office/powerpoint/2010/main" val="1438531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080568"/>
            <a:ext cx="10058400" cy="4987403"/>
          </a:xfrm>
        </p:spPr>
        <p:txBody>
          <a:bodyPr vert="horz" lIns="91440" tIns="45720" rIns="91440" bIns="45720" rtlCol="0" anchor="t">
            <a:noAutofit/>
          </a:bodyPr>
          <a:lstStyle/>
          <a:p>
            <a:pPr>
              <a:lnSpc>
                <a:spcPct val="100000"/>
              </a:lnSpc>
              <a:spcBef>
                <a:spcPts val="300"/>
              </a:spcBef>
              <a:spcAft>
                <a:spcPts val="300"/>
              </a:spcAft>
            </a:pPr>
            <a:r>
              <a:rPr lang="en-US" sz="2000" b="0" i="0" dirty="0">
                <a:solidFill>
                  <a:srgbClr val="000000"/>
                </a:solidFill>
                <a:latin typeface="Times New Roman"/>
                <a:cs typeface="Times New Roman"/>
              </a:rPr>
              <a:t>STA-21 participants will</a:t>
            </a:r>
            <a:r>
              <a:rPr lang="en-US" sz="2000" dirty="0">
                <a:solidFill>
                  <a:srgbClr val="000000"/>
                </a:solidFill>
                <a:latin typeface="Times New Roman"/>
                <a:cs typeface="Times New Roman"/>
              </a:rPr>
              <a:t>:</a:t>
            </a:r>
            <a:endParaRPr lang="en-US" sz="2000" dirty="0">
              <a:latin typeface="Times New Roman"/>
              <a:cs typeface="Times New Roman"/>
            </a:endParaRPr>
          </a:p>
          <a:p>
            <a:pPr marL="685800" lvl="2">
              <a:lnSpc>
                <a:spcPct val="100000"/>
              </a:lnSpc>
              <a:spcBef>
                <a:spcPts val="300"/>
              </a:spcBef>
              <a:spcAft>
                <a:spcPts val="300"/>
              </a:spcAft>
              <a:buFont typeface="Wingdings" panose="05000000000000000000" pitchFamily="2" charset="2"/>
              <a:buChar char="§"/>
              <a:defRPr/>
            </a:pPr>
            <a:r>
              <a:rPr lang="en-US" b="0" i="0" dirty="0">
                <a:solidFill>
                  <a:srgbClr val="000000"/>
                </a:solidFill>
                <a:latin typeface="Times New Roman"/>
                <a:cs typeface="Segoe UI"/>
              </a:rPr>
              <a:t>Receive full pay, allowances, and benefits</a:t>
            </a:r>
            <a:endParaRPr lang="en-US" b="0" i="0">
              <a:solidFill>
                <a:srgbClr val="000000"/>
              </a:solidFill>
              <a:latin typeface="Times New Roman"/>
              <a:ea typeface="Calibri"/>
              <a:cs typeface="Segoe UI"/>
            </a:endParaRPr>
          </a:p>
          <a:p>
            <a:pPr marL="685800" lvl="2">
              <a:lnSpc>
                <a:spcPct val="100000"/>
              </a:lnSpc>
              <a:spcBef>
                <a:spcPts val="300"/>
              </a:spcBef>
              <a:spcAft>
                <a:spcPts val="300"/>
              </a:spcAft>
            </a:pPr>
            <a:r>
              <a:rPr lang="en-US" b="0" i="0" dirty="0">
                <a:solidFill>
                  <a:srgbClr val="000000"/>
                </a:solidFill>
                <a:latin typeface="Times New Roman"/>
                <a:cs typeface="Times New Roman"/>
              </a:rPr>
              <a:t>Be eligible for enlisted advancement</a:t>
            </a:r>
            <a:endParaRPr lang="en-US">
              <a:latin typeface="Times New Roman"/>
              <a:ea typeface="Tahoma"/>
              <a:cs typeface="Tahoma"/>
            </a:endParaRPr>
          </a:p>
          <a:p>
            <a:pPr marL="685800" lvl="2">
              <a:lnSpc>
                <a:spcPct val="100000"/>
              </a:lnSpc>
              <a:spcBef>
                <a:spcPts val="300"/>
              </a:spcBef>
              <a:spcAft>
                <a:spcPts val="300"/>
              </a:spcAft>
            </a:pPr>
            <a:r>
              <a:rPr lang="en-US" b="0" i="0" dirty="0">
                <a:solidFill>
                  <a:srgbClr val="000000"/>
                </a:solidFill>
                <a:latin typeface="Times New Roman"/>
                <a:cs typeface="Times New Roman"/>
              </a:rPr>
              <a:t>Receive up to </a:t>
            </a:r>
            <a:r>
              <a:rPr lang="en-US" b="0" i="0" dirty="0">
                <a:solidFill>
                  <a:srgbClr val="000000"/>
                </a:solidFill>
                <a:latin typeface="Times New Roman"/>
                <a:cs typeface="Segoe UI"/>
              </a:rPr>
              <a:t>$10,000 per academic year to help pay for college expenses (tuition, books, fees)</a:t>
            </a:r>
            <a:endParaRPr lang="en-US">
              <a:latin typeface="Times New Roman"/>
              <a:ea typeface="Tahoma"/>
              <a:cs typeface="Tahoma"/>
            </a:endParaRPr>
          </a:p>
          <a:p>
            <a:pPr marL="685800" lvl="2">
              <a:lnSpc>
                <a:spcPct val="100000"/>
              </a:lnSpc>
              <a:spcBef>
                <a:spcPts val="300"/>
              </a:spcBef>
              <a:spcAft>
                <a:spcPts val="300"/>
              </a:spcAft>
            </a:pPr>
            <a:r>
              <a:rPr lang="en-US" b="0" i="0" dirty="0">
                <a:solidFill>
                  <a:srgbClr val="000000"/>
                </a:solidFill>
                <a:latin typeface="Times New Roman"/>
                <a:cs typeface="Times New Roman"/>
              </a:rPr>
              <a:t>Participate in tailored preparatory program </a:t>
            </a:r>
            <a:endParaRPr lang="en-US">
              <a:latin typeface="Times New Roman"/>
              <a:ea typeface="Tahoma"/>
              <a:cs typeface="Tahoma"/>
            </a:endParaRPr>
          </a:p>
          <a:p>
            <a:pPr marL="685800" lvl="2">
              <a:lnSpc>
                <a:spcPct val="100000"/>
              </a:lnSpc>
              <a:spcBef>
                <a:spcPts val="300"/>
              </a:spcBef>
              <a:spcAft>
                <a:spcPts val="300"/>
              </a:spcAft>
            </a:pPr>
            <a:r>
              <a:rPr lang="en-US" b="0" i="0" dirty="0">
                <a:solidFill>
                  <a:srgbClr val="000000"/>
                </a:solidFill>
                <a:latin typeface="Times New Roman"/>
                <a:cs typeface="Times New Roman"/>
              </a:rPr>
              <a:t>Attend school year-round</a:t>
            </a:r>
            <a:endParaRPr lang="en-US">
              <a:latin typeface="Times New Roman"/>
              <a:ea typeface="Tahoma"/>
              <a:cs typeface="Tahoma"/>
            </a:endParaRPr>
          </a:p>
          <a:p>
            <a:pPr>
              <a:lnSpc>
                <a:spcPct val="100000"/>
              </a:lnSpc>
              <a:spcBef>
                <a:spcPts val="300"/>
              </a:spcBef>
              <a:spcAft>
                <a:spcPts val="300"/>
              </a:spcAft>
              <a:defRPr/>
            </a:pPr>
            <a:r>
              <a:rPr lang="en-US" sz="2000" b="0" i="0" dirty="0">
                <a:solidFill>
                  <a:srgbClr val="000000"/>
                </a:solidFill>
                <a:latin typeface="Times New Roman"/>
                <a:cs typeface="Segoe UI"/>
              </a:rPr>
              <a:t>STA-21 participants will not</a:t>
            </a:r>
            <a:r>
              <a:rPr lang="en-US" sz="2000" dirty="0">
                <a:solidFill>
                  <a:srgbClr val="000000"/>
                </a:solidFill>
                <a:latin typeface="Times New Roman"/>
                <a:cs typeface="Segoe UI"/>
              </a:rPr>
              <a:t>:</a:t>
            </a:r>
            <a:endParaRPr lang="en-US" sz="2000" dirty="0">
              <a:solidFill>
                <a:srgbClr val="FFFEF9"/>
              </a:solidFill>
              <a:latin typeface="Times New Roman"/>
              <a:cs typeface="Segoe UI" panose="020B0502040204020203" pitchFamily="34" charset="0"/>
            </a:endParaRPr>
          </a:p>
          <a:p>
            <a:pPr marL="685800" lvl="2">
              <a:lnSpc>
                <a:spcPct val="100000"/>
              </a:lnSpc>
              <a:spcBef>
                <a:spcPts val="300"/>
              </a:spcBef>
              <a:spcAft>
                <a:spcPts val="300"/>
              </a:spcAft>
              <a:defRPr/>
            </a:pPr>
            <a:r>
              <a:rPr lang="en-US" b="0" i="0" dirty="0">
                <a:solidFill>
                  <a:srgbClr val="000000"/>
                </a:solidFill>
                <a:latin typeface="Times New Roman"/>
                <a:cs typeface="Times New Roman"/>
              </a:rPr>
              <a:t>Be eligible for TA </a:t>
            </a:r>
            <a:endParaRPr lang="en-US">
              <a:solidFill>
                <a:srgbClr val="FFFEF9"/>
              </a:solidFill>
              <a:latin typeface="Times New Roman"/>
              <a:ea typeface="Tahoma"/>
              <a:cs typeface="Tahoma"/>
            </a:endParaRPr>
          </a:p>
          <a:p>
            <a:pPr marL="685800" lvl="2">
              <a:lnSpc>
                <a:spcPct val="100000"/>
              </a:lnSpc>
              <a:spcBef>
                <a:spcPts val="300"/>
              </a:spcBef>
              <a:spcAft>
                <a:spcPts val="300"/>
              </a:spcAft>
              <a:defRPr/>
            </a:pPr>
            <a:r>
              <a:rPr lang="en-US" b="0" i="0" dirty="0">
                <a:solidFill>
                  <a:srgbClr val="000000"/>
                </a:solidFill>
                <a:latin typeface="Times New Roman"/>
                <a:cs typeface="Times New Roman"/>
              </a:rPr>
              <a:t>Be eligible for Special Duty Assignment Pay (SDAP) (some special pays in the Special Warfare Option may continue)</a:t>
            </a:r>
            <a:endParaRPr lang="en-US">
              <a:solidFill>
                <a:srgbClr val="FFFEF9"/>
              </a:solidFill>
              <a:latin typeface="Times New Roman"/>
              <a:ea typeface="Tahoma"/>
              <a:cs typeface="Tahoma"/>
            </a:endParaRPr>
          </a:p>
          <a:p>
            <a:pPr marL="228600" lvl="1">
              <a:lnSpc>
                <a:spcPct val="100000"/>
              </a:lnSpc>
              <a:spcBef>
                <a:spcPts val="300"/>
              </a:spcBef>
              <a:spcAft>
                <a:spcPts val="300"/>
              </a:spcAft>
              <a:defRPr/>
            </a:pPr>
            <a:r>
              <a:rPr lang="en-US" sz="2000" dirty="0">
                <a:solidFill>
                  <a:srgbClr val="000000"/>
                </a:solidFill>
                <a:latin typeface="Times New Roman"/>
                <a:cs typeface="Times New Roman"/>
              </a:rPr>
              <a:t>Note:  Time</a:t>
            </a:r>
            <a:r>
              <a:rPr lang="en-US" sz="2000" b="0" i="0" dirty="0">
                <a:solidFill>
                  <a:srgbClr val="000000"/>
                </a:solidFill>
                <a:latin typeface="Times New Roman"/>
                <a:cs typeface="Times New Roman"/>
              </a:rPr>
              <a:t> spent in school will </a:t>
            </a:r>
            <a:r>
              <a:rPr lang="en-US" sz="2000" b="1" i="0" u="sng" dirty="0">
                <a:solidFill>
                  <a:srgbClr val="000000"/>
                </a:solidFill>
                <a:latin typeface="Times New Roman"/>
                <a:cs typeface="Times New Roman"/>
              </a:rPr>
              <a:t>not</a:t>
            </a:r>
            <a:r>
              <a:rPr lang="en-US" sz="2000" b="0" i="0" dirty="0">
                <a:solidFill>
                  <a:srgbClr val="000000"/>
                </a:solidFill>
                <a:latin typeface="Times New Roman"/>
                <a:cs typeface="Times New Roman"/>
              </a:rPr>
              <a:t> count towards </a:t>
            </a:r>
            <a:r>
              <a:rPr lang="en-US" sz="2000" dirty="0">
                <a:solidFill>
                  <a:srgbClr val="000000"/>
                </a:solidFill>
                <a:latin typeface="Times New Roman"/>
                <a:cs typeface="Times New Roman"/>
              </a:rPr>
              <a:t>Navy retirement (ADSD);</a:t>
            </a:r>
            <a:r>
              <a:rPr lang="en-US" sz="2000" b="0" i="0" dirty="0">
                <a:solidFill>
                  <a:srgbClr val="000000"/>
                </a:solidFill>
                <a:latin typeface="Times New Roman"/>
                <a:cs typeface="Times New Roman"/>
              </a:rPr>
              <a:t> however</a:t>
            </a:r>
            <a:r>
              <a:rPr lang="en-US" sz="2000" dirty="0">
                <a:solidFill>
                  <a:srgbClr val="000000"/>
                </a:solidFill>
                <a:latin typeface="Times New Roman"/>
                <a:cs typeface="Times New Roman"/>
              </a:rPr>
              <a:t>,</a:t>
            </a:r>
            <a:r>
              <a:rPr lang="en-US" sz="2000" b="0" i="0" dirty="0">
                <a:solidFill>
                  <a:srgbClr val="000000"/>
                </a:solidFill>
                <a:latin typeface="Times New Roman"/>
                <a:cs typeface="Times New Roman"/>
              </a:rPr>
              <a:t> it will count towards pay purposes</a:t>
            </a:r>
            <a:r>
              <a:rPr lang="en-US" sz="2000" dirty="0">
                <a:solidFill>
                  <a:srgbClr val="000000"/>
                </a:solidFill>
                <a:latin typeface="Times New Roman"/>
                <a:cs typeface="Times New Roman"/>
              </a:rPr>
              <a:t> (PEBD). </a:t>
            </a:r>
            <a:endParaRPr lang="en-US" sz="2000" dirty="0">
              <a:latin typeface="Aptos" panose="02110004020202020204"/>
              <a:ea typeface="Tahoma"/>
              <a:cs typeface="Tahoma"/>
            </a:endParaRPr>
          </a:p>
          <a:p>
            <a:pPr>
              <a:lnSpc>
                <a:spcPct val="100000"/>
              </a:lnSpc>
              <a:spcBef>
                <a:spcPts val="300"/>
              </a:spcBef>
              <a:spcAft>
                <a:spcPts val="300"/>
              </a:spcAft>
            </a:pPr>
            <a:endParaRPr lang="en-US" dirty="0">
              <a:ea typeface="Tahoma"/>
              <a:cs typeface="Tahoma"/>
            </a:endParaRPr>
          </a:p>
        </p:txBody>
      </p:sp>
      <p:sp>
        <p:nvSpPr>
          <p:cNvPr id="7" name="Title 1">
            <a:extLst>
              <a:ext uri="{FF2B5EF4-FFF2-40B4-BE49-F238E27FC236}">
                <a16:creationId xmlns:a16="http://schemas.microsoft.com/office/drawing/2014/main" id="{4CFB6FDB-A155-0E43-2137-1512850A4D2D}"/>
              </a:ext>
            </a:extLst>
          </p:cNvPr>
          <p:cNvSpPr>
            <a:spLocks noGrp="1"/>
          </p:cNvSpPr>
          <p:nvPr>
            <p:ph type="title"/>
          </p:nvPr>
        </p:nvSpPr>
        <p:spPr>
          <a:xfrm>
            <a:off x="77975" y="-4681"/>
            <a:ext cx="12113355" cy="1325563"/>
          </a:xfrm>
        </p:spPr>
        <p:txBody>
          <a:bodyPr>
            <a:normAutofit/>
          </a:bodyPr>
          <a:lstStyle/>
          <a:p>
            <a:pPr algn="ctr"/>
            <a:r>
              <a:rPr lang="en-US" sz="3200" b="1" i="0" dirty="0">
                <a:solidFill>
                  <a:srgbClr val="000000"/>
                </a:solidFill>
                <a:latin typeface="Times New Roman"/>
                <a:cs typeface="Times New Roman"/>
              </a:rPr>
              <a:t>Seaman to Admiral </a:t>
            </a:r>
            <a:br>
              <a:rPr lang="en-US" sz="2800" dirty="0"/>
            </a:br>
            <a:r>
              <a:rPr lang="en-US" sz="2000" dirty="0">
                <a:latin typeface="Times New Roman"/>
                <a:ea typeface="Tahoma"/>
                <a:cs typeface="Times New Roman"/>
              </a:rPr>
              <a:t>Participants</a:t>
            </a:r>
          </a:p>
        </p:txBody>
      </p:sp>
    </p:spTree>
    <p:extLst>
      <p:ext uri="{BB962C8B-B14F-4D97-AF65-F5344CB8AC3E}">
        <p14:creationId xmlns:p14="http://schemas.microsoft.com/office/powerpoint/2010/main" val="7595356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7B2727AD1366E48A3C341A92A39677A" ma:contentTypeVersion="3" ma:contentTypeDescription="Create a new document." ma:contentTypeScope="" ma:versionID="aa4f8122a2d469bd63a3ddaea1e9f398">
  <xsd:schema xmlns:xsd="http://www.w3.org/2001/XMLSchema" xmlns:xs="http://www.w3.org/2001/XMLSchema" xmlns:p="http://schemas.microsoft.com/office/2006/metadata/properties" xmlns:ns2="0caf38a1-3a1c-4f86-b30f-ec0eec563c4d" targetNamespace="http://schemas.microsoft.com/office/2006/metadata/properties" ma:root="true" ma:fieldsID="7a4888f717ccd471d270bfd4b045b54d" ns2:_="">
    <xsd:import namespace="0caf38a1-3a1c-4f86-b30f-ec0eec563c4d"/>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af38a1-3a1c-4f86-b30f-ec0eec563c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DAE6C2A-FE33-484B-BBD0-D616CE81648A}">
  <ds:schemaRefs>
    <ds:schemaRef ds:uri="http://schemas.microsoft.com/sharepoint/v3/contenttype/forms"/>
  </ds:schemaRefs>
</ds:datastoreItem>
</file>

<file path=customXml/itemProps2.xml><?xml version="1.0" encoding="utf-8"?>
<ds:datastoreItem xmlns:ds="http://schemas.openxmlformats.org/officeDocument/2006/customXml" ds:itemID="{6ACFF94F-4C1E-44E3-89FB-965E390B2E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caf38a1-3a1c-4f86-b30f-ec0eec563c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1550D16-4EFE-4723-B520-302E5E643AB5}">
  <ds:schemaRefs>
    <ds:schemaRef ds:uri="http://schemas.microsoft.com/office/2006/documentManagement/types"/>
    <ds:schemaRef ds:uri="http://www.w3.org/XML/1998/namespace"/>
    <ds:schemaRef ds:uri="http://purl.org/dc/elements/1.1/"/>
    <ds:schemaRef ds:uri="http://schemas.openxmlformats.org/package/2006/metadata/core-properties"/>
    <ds:schemaRef ds:uri="http://schemas.microsoft.com/office/2006/metadata/properties"/>
    <ds:schemaRef ds:uri="http://schemas.microsoft.com/office/infopath/2007/PartnerControls"/>
    <ds:schemaRef ds:uri="http://purl.org/dc/terms/"/>
    <ds:schemaRef ds:uri="http://purl.org/dc/dcmitype/"/>
    <ds:schemaRef ds:uri="0caf38a1-3a1c-4f86-b30f-ec0eec563c4d"/>
  </ds:schemaRefs>
</ds:datastoreItem>
</file>

<file path=docProps/app.xml><?xml version="1.0" encoding="utf-8"?>
<Properties xmlns="http://schemas.openxmlformats.org/officeDocument/2006/extended-properties" xmlns:vt="http://schemas.openxmlformats.org/officeDocument/2006/docPropsVTypes">
  <TotalTime>307</TotalTime>
  <Words>3314</Words>
  <Application>Microsoft Office PowerPoint</Application>
  <PresentationFormat>Widescreen</PresentationFormat>
  <Paragraphs>344</Paragraphs>
  <Slides>25</Slides>
  <Notes>24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Aptos</vt:lpstr>
      <vt:lpstr>Aptos Display</vt:lpstr>
      <vt:lpstr>Arial</vt:lpstr>
      <vt:lpstr>Calibri</vt:lpstr>
      <vt:lpstr>Tahoma</vt:lpstr>
      <vt:lpstr>Times New Roman</vt:lpstr>
      <vt:lpstr>Wingdings</vt:lpstr>
      <vt:lpstr>Office Theme</vt:lpstr>
      <vt:lpstr>PowerPoint Presentation</vt:lpstr>
      <vt:lpstr>Enabling Objectives</vt:lpstr>
      <vt:lpstr>References</vt:lpstr>
      <vt:lpstr>Commissioning Programs</vt:lpstr>
      <vt:lpstr>PowerPoint Presentation</vt:lpstr>
      <vt:lpstr>PowerPoint Presentation</vt:lpstr>
      <vt:lpstr>Seaman to Admiral  (STA-21) </vt:lpstr>
      <vt:lpstr>Seaman to Admiral  Officer Designations</vt:lpstr>
      <vt:lpstr>Seaman to Admiral  Participants</vt:lpstr>
      <vt:lpstr>Seaman to Admiral  Application Procedures</vt:lpstr>
      <vt:lpstr>United States Naval Academy (USNA)</vt:lpstr>
      <vt:lpstr>PowerPoint Presentation</vt:lpstr>
      <vt:lpstr>Naval Academy Preparatory School  (NAPS)</vt:lpstr>
      <vt:lpstr>Officer Candidate School (OCS)</vt:lpstr>
      <vt:lpstr>Officer Candidate School Designators</vt:lpstr>
      <vt:lpstr>PowerPoint Presentation</vt:lpstr>
      <vt:lpstr>Chief Warrant Officer  (CWO)</vt:lpstr>
      <vt:lpstr>Medical Enlisted Commissioning Program  (MECP)</vt:lpstr>
      <vt:lpstr>Medical Enlisted Commissioning Program  (cont.)</vt:lpstr>
      <vt:lpstr>Medical Service Corps In-Service Procurement Program  (MSC-IPP)</vt:lpstr>
      <vt:lpstr>Medical Service Corps In-Service Procurement Program  (cont.)</vt:lpstr>
      <vt:lpstr>Additional Commissioning Opportunities</vt:lpstr>
      <vt:lpstr>Knowledge Check</vt:lpstr>
      <vt:lpstr>Summary and Review</vt:lpstr>
      <vt:lpstr>PowerPoint Presentation</vt:lpstr>
    </vt:vector>
  </TitlesOfParts>
  <Company>HPES NMCI NGEN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2-4 Commissioning Programs</dc:title>
  <dc:creator>BUPERS</dc:creator>
  <cp:lastModifiedBy>Williams, Shanita A (Nita) SCPO USN CHNAVPERS MIL TN (USA)</cp:lastModifiedBy>
  <cp:revision>392</cp:revision>
  <dcterms:created xsi:type="dcterms:W3CDTF">2025-06-01T00:52:09Z</dcterms:created>
  <dcterms:modified xsi:type="dcterms:W3CDTF">2025-12-08T16:53:45Z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0x010100E7B2727AD1366E48A3C341A92A39677A</vt:lpwstr>
  </property>
</Properties>
</file>